
<file path=[Content_Types].xml><?xml version="1.0" encoding="utf-8"?>
<Types xmlns="http://schemas.openxmlformats.org/package/2006/content-types">
  <Default Extension="gif" ContentType="image/gi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5305" r:id="rId1"/>
  </p:sldMasterIdLst>
  <p:notesMasterIdLst>
    <p:notesMasterId r:id="rId14"/>
  </p:notesMasterIdLst>
  <p:handoutMasterIdLst>
    <p:handoutMasterId r:id="rId15"/>
  </p:handoutMasterIdLst>
  <p:sldIdLst>
    <p:sldId id="445" r:id="rId2"/>
    <p:sldId id="446" r:id="rId3"/>
    <p:sldId id="447" r:id="rId4"/>
    <p:sldId id="819" r:id="rId5"/>
    <p:sldId id="448" r:id="rId6"/>
    <p:sldId id="824" r:id="rId7"/>
    <p:sldId id="825" r:id="rId8"/>
    <p:sldId id="826" r:id="rId9"/>
    <p:sldId id="449" r:id="rId10"/>
    <p:sldId id="827" r:id="rId11"/>
    <p:sldId id="828" r:id="rId12"/>
    <p:sldId id="439" r:id="rId13"/>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华文细黑" panose="02010600040101010101" pitchFamily="2" charset="-122"/>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华文细黑" panose="02010600040101010101" pitchFamily="2" charset="-122"/>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华文细黑" panose="02010600040101010101" pitchFamily="2" charset="-122"/>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华文细黑" panose="02010600040101010101" pitchFamily="2" charset="-122"/>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华文细黑" panose="0201060004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华文细黑" panose="0201060004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华文细黑" panose="0201060004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华文细黑" panose="0201060004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华文细黑" panose="02010600040101010101" pitchFamily="2" charset="-122"/>
        <a:cs typeface="+mn-cs"/>
      </a:defRPr>
    </a:lvl9pPr>
  </p:defaultTextStyle>
  <p:extLst>
    <p:ext uri="{521415D9-36F7-43E2-AB2F-B90AF26B5E84}">
      <p14:sectionLst xmlns:p14="http://schemas.microsoft.com/office/powerpoint/2010/main">
        <p14:section name="Default Section" id="{BECCE8F7-B084-4B23-8CD3-49B7D87A467D}">
          <p14:sldIdLst>
            <p14:sldId id="445"/>
            <p14:sldId id="446"/>
            <p14:sldId id="447"/>
            <p14:sldId id="819"/>
            <p14:sldId id="448"/>
            <p14:sldId id="824"/>
            <p14:sldId id="825"/>
            <p14:sldId id="826"/>
            <p14:sldId id="449"/>
            <p14:sldId id="827"/>
            <p14:sldId id="828"/>
            <p14:sldId id="439"/>
          </p14:sldIdLst>
        </p14:section>
      </p14:sectionLst>
    </p:ex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6600"/>
    <a:srgbClr val="127092"/>
    <a:srgbClr val="B1D254"/>
    <a:srgbClr val="2A6EA8"/>
    <a:srgbClr val="FFFFFF"/>
    <a:srgbClr val="1A4669"/>
    <a:srgbClr val="C6D254"/>
    <a:srgbClr val="0F5C77"/>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88" autoAdjust="0"/>
    <p:restoredTop sz="95889" autoAdjust="0"/>
  </p:normalViewPr>
  <p:slideViewPr>
    <p:cSldViewPr snapToGrid="0" showGuides="1">
      <p:cViewPr varScale="1">
        <p:scale>
          <a:sx n="53" d="100"/>
          <a:sy n="53" d="100"/>
        </p:scale>
        <p:origin x="64" y="200"/>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showGuides="1">
      <p:cViewPr>
        <p:scale>
          <a:sx n="150" d="100"/>
          <a:sy n="150" d="100"/>
        </p:scale>
        <p:origin x="1116" y="-2607"/>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69F0E574-D5E5-42E5-8871-9EA236ED0418}"/>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ea typeface="+mn-ea"/>
                <a:cs typeface="+mn-cs"/>
              </a:defRPr>
            </a:lvl1pPr>
          </a:lstStyle>
          <a:p>
            <a:pPr>
              <a:defRPr/>
            </a:pPr>
            <a:endParaRPr lang="en-GB"/>
          </a:p>
        </p:txBody>
      </p:sp>
      <p:sp>
        <p:nvSpPr>
          <p:cNvPr id="9219" name="Rectangle 3">
            <a:extLst>
              <a:ext uri="{FF2B5EF4-FFF2-40B4-BE49-F238E27FC236}">
                <a16:creationId xmlns:a16="http://schemas.microsoft.com/office/drawing/2014/main" id="{5BA0AB36-4B70-4581-BE64-63AA70ACA8A7}"/>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ea typeface="+mn-ea"/>
                <a:cs typeface="+mn-cs"/>
              </a:defRPr>
            </a:lvl1pPr>
          </a:lstStyle>
          <a:p>
            <a:pPr>
              <a:defRPr/>
            </a:pPr>
            <a:endParaRPr lang="en-GB"/>
          </a:p>
        </p:txBody>
      </p:sp>
      <p:sp>
        <p:nvSpPr>
          <p:cNvPr id="9220" name="Rectangle 4">
            <a:extLst>
              <a:ext uri="{FF2B5EF4-FFF2-40B4-BE49-F238E27FC236}">
                <a16:creationId xmlns:a16="http://schemas.microsoft.com/office/drawing/2014/main" id="{C4BFCF03-F91D-4C08-ACB2-C156330128F2}"/>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ea typeface="+mn-ea"/>
                <a:cs typeface="+mn-cs"/>
              </a:defRPr>
            </a:lvl1pPr>
          </a:lstStyle>
          <a:p>
            <a:pPr>
              <a:defRPr/>
            </a:pPr>
            <a:endParaRPr lang="en-GB"/>
          </a:p>
        </p:txBody>
      </p:sp>
      <p:sp>
        <p:nvSpPr>
          <p:cNvPr id="9221" name="Rectangle 5">
            <a:extLst>
              <a:ext uri="{FF2B5EF4-FFF2-40B4-BE49-F238E27FC236}">
                <a16:creationId xmlns:a16="http://schemas.microsoft.com/office/drawing/2014/main" id="{48A7CB7F-FA31-4DCA-BE50-73124A97FE75}"/>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ea typeface="+mn-ea"/>
                <a:cs typeface="Arial" panose="020B0604020202020204" pitchFamily="34" charset="0"/>
              </a:defRPr>
            </a:lvl1pPr>
          </a:lstStyle>
          <a:p>
            <a:pPr>
              <a:defRPr/>
            </a:pPr>
            <a:fld id="{B6A01AD0-D987-43EA-88A8-B332DDC59B48}"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9CA8F975-62B6-4D29-9497-C4239419F273}"/>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ea typeface="+mn-ea"/>
                <a:cs typeface="+mn-cs"/>
              </a:defRPr>
            </a:lvl1pPr>
          </a:lstStyle>
          <a:p>
            <a:pPr>
              <a:defRPr/>
            </a:pPr>
            <a:endParaRPr lang="en-GB"/>
          </a:p>
        </p:txBody>
      </p:sp>
      <p:sp>
        <p:nvSpPr>
          <p:cNvPr id="4099" name="Rectangle 3">
            <a:extLst>
              <a:ext uri="{FF2B5EF4-FFF2-40B4-BE49-F238E27FC236}">
                <a16:creationId xmlns:a16="http://schemas.microsoft.com/office/drawing/2014/main" id="{1B832733-B917-4D36-86B7-13FA4D8615BC}"/>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ea typeface="+mn-ea"/>
                <a:cs typeface="+mn-cs"/>
              </a:defRPr>
            </a:lvl1pPr>
          </a:lstStyle>
          <a:p>
            <a:pPr>
              <a:defRPr/>
            </a:pPr>
            <a:endParaRPr lang="en-GB"/>
          </a:p>
        </p:txBody>
      </p:sp>
      <p:sp>
        <p:nvSpPr>
          <p:cNvPr id="3076" name="Rectangle 4">
            <a:extLst>
              <a:ext uri="{FF2B5EF4-FFF2-40B4-BE49-F238E27FC236}">
                <a16:creationId xmlns:a16="http://schemas.microsoft.com/office/drawing/2014/main" id="{4D257E03-96B2-4237-BC9C-8088699C005E}"/>
              </a:ext>
            </a:extLst>
          </p:cNvPr>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86AEB4D8-0183-4E88-B123-2AB507B78DF0}"/>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F9653EBD-7A18-4705-9F8A-47B527E653FD}"/>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ea typeface="+mn-ea"/>
                <a:cs typeface="+mn-cs"/>
              </a:defRPr>
            </a:lvl1pPr>
          </a:lstStyle>
          <a:p>
            <a:pPr>
              <a:defRPr/>
            </a:pPr>
            <a:endParaRPr lang="en-GB"/>
          </a:p>
        </p:txBody>
      </p:sp>
      <p:sp>
        <p:nvSpPr>
          <p:cNvPr id="4103" name="Rectangle 7">
            <a:extLst>
              <a:ext uri="{FF2B5EF4-FFF2-40B4-BE49-F238E27FC236}">
                <a16:creationId xmlns:a16="http://schemas.microsoft.com/office/drawing/2014/main" id="{C14ED718-A1F5-4F84-B0CC-84281BA312C1}"/>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ea typeface="+mn-ea"/>
                <a:cs typeface="Arial" panose="020B0604020202020204" pitchFamily="34" charset="0"/>
              </a:defRPr>
            </a:lvl1pPr>
          </a:lstStyle>
          <a:p>
            <a:pPr>
              <a:defRPr/>
            </a:pPr>
            <a:fld id="{52CB175A-CCF7-4340-A462-55EAE47CFBDD}"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52CB175A-CCF7-4340-A462-55EAE47CFBDD}" type="slidenum">
              <a:rPr lang="en-GB" altLang="en-US" smtClean="0"/>
              <a:pPr>
                <a:defRPr/>
              </a:pPr>
              <a:t>3</a:t>
            </a:fld>
            <a:endParaRPr lang="en-GB" altLang="en-US"/>
          </a:p>
        </p:txBody>
      </p:sp>
    </p:spTree>
    <p:extLst>
      <p:ext uri="{BB962C8B-B14F-4D97-AF65-F5344CB8AC3E}">
        <p14:creationId xmlns:p14="http://schemas.microsoft.com/office/powerpoint/2010/main" val="158422297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58281141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a:xfrm>
            <a:off x="838200" y="1825625"/>
            <a:ext cx="5124938"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2">
            <a:extLst>
              <a:ext uri="{FF2B5EF4-FFF2-40B4-BE49-F238E27FC236}">
                <a16:creationId xmlns:a16="http://schemas.microsoft.com/office/drawing/2014/main" id="{02BE95C3-7B72-4413-839B-5A1FCCD4B7D4}"/>
              </a:ext>
            </a:extLst>
          </p:cNvPr>
          <p:cNvSpPr>
            <a:spLocks noGrp="1"/>
          </p:cNvSpPr>
          <p:nvPr>
            <p:ph idx="10"/>
          </p:nvPr>
        </p:nvSpPr>
        <p:spPr>
          <a:xfrm>
            <a:off x="6228862" y="1825625"/>
            <a:ext cx="5124938"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176333963"/>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C8DD754-77B0-4F47-A8DB-815F037AB952}"/>
              </a:ext>
            </a:extLst>
          </p:cNvPr>
          <p:cNvSpPr>
            <a:spLocks noGrp="1"/>
          </p:cNvSpPr>
          <p:nvPr>
            <p:ph type="title"/>
          </p:nvPr>
        </p:nvSpPr>
        <p:spPr/>
        <p:txBody>
          <a:bodyPr/>
          <a:lstStyle/>
          <a:p>
            <a:r>
              <a:rPr lang="en-US"/>
              <a:t>Click to edit Master title style</a:t>
            </a:r>
            <a:endParaRPr lang="sv-SE"/>
          </a:p>
        </p:txBody>
      </p:sp>
      <p:sp>
        <p:nvSpPr>
          <p:cNvPr id="3" name="Content Placeholder 2">
            <a:extLst>
              <a:ext uri="{FF2B5EF4-FFF2-40B4-BE49-F238E27FC236}">
                <a16:creationId xmlns:a16="http://schemas.microsoft.com/office/drawing/2014/main" id="{71DB7C28-51FC-4B42-8455-E61B60DB5B8A}"/>
              </a:ext>
            </a:extLst>
          </p:cNvPr>
          <p:cNvSpPr>
            <a:spLocks noGrp="1"/>
          </p:cNvSpPr>
          <p:nvPr>
            <p:ph idx="1"/>
          </p:nvPr>
        </p:nvSpPr>
        <p:spPr>
          <a:xfrm>
            <a:off x="838199" y="1825625"/>
            <a:ext cx="10515599"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963301386"/>
      </p:ext>
    </p:extLst>
  </p:cSld>
  <p:clrMapOvr>
    <a:masterClrMapping/>
  </p:clrMapOvr>
  <p:transition>
    <p:wipe dir="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5E54B6-A402-48CE-AC60-170C706231FB}"/>
              </a:ext>
            </a:extLst>
          </p:cNvPr>
          <p:cNvSpPr>
            <a:spLocks noGrp="1"/>
          </p:cNvSpPr>
          <p:nvPr>
            <p:ph type="title"/>
          </p:nvPr>
        </p:nvSpPr>
        <p:spPr/>
        <p:txBody>
          <a:bodyPr/>
          <a:lstStyle/>
          <a:p>
            <a:r>
              <a:rPr lang="en-US"/>
              <a:t>Click to edit Master title style</a:t>
            </a:r>
            <a:endParaRPr lang="sv-SE"/>
          </a:p>
        </p:txBody>
      </p:sp>
    </p:spTree>
    <p:extLst>
      <p:ext uri="{BB962C8B-B14F-4D97-AF65-F5344CB8AC3E}">
        <p14:creationId xmlns:p14="http://schemas.microsoft.com/office/powerpoint/2010/main" val="1163857712"/>
      </p:ext>
    </p:extLst>
  </p:cSld>
  <p:clrMapOvr>
    <a:masterClrMapping/>
  </p:clrMapOvr>
  <p:transition>
    <p:wipe dir="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167462693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secHead" preserve="1">
  <p:cSld name="1_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Footer Placeholder 4">
            <a:extLst>
              <a:ext uri="{FF2B5EF4-FFF2-40B4-BE49-F238E27FC236}">
                <a16:creationId xmlns:a16="http://schemas.microsoft.com/office/drawing/2014/main" id="{D3013B12-28F4-4BED-AC0E-02168ADCBE8F}"/>
              </a:ext>
            </a:extLst>
          </p:cNvPr>
          <p:cNvSpPr>
            <a:spLocks noGrp="1"/>
          </p:cNvSpPr>
          <p:nvPr>
            <p:ph type="ftr" sz="quarter" idx="10"/>
          </p:nvPr>
        </p:nvSpPr>
        <p:spPr>
          <a:xfrm>
            <a:off x="4038600" y="5843588"/>
            <a:ext cx="4114800" cy="365125"/>
          </a:xfrm>
          <a:prstGeom prst="rect">
            <a:avLst/>
          </a:prstGeom>
        </p:spPr>
        <p:txBody>
          <a:bodyPr/>
          <a:lstStyle>
            <a:lvl1pPr>
              <a:defRPr>
                <a:ea typeface="华文细黑"/>
                <a:cs typeface="华文细黑"/>
              </a:defRPr>
            </a:lvl1pPr>
          </a:lstStyle>
          <a:p>
            <a:pPr>
              <a:defRPr/>
            </a:pPr>
            <a:endParaRPr lang="en-US"/>
          </a:p>
        </p:txBody>
      </p:sp>
      <p:sp>
        <p:nvSpPr>
          <p:cNvPr id="5" name="Slide Number Placeholder 5">
            <a:extLst>
              <a:ext uri="{FF2B5EF4-FFF2-40B4-BE49-F238E27FC236}">
                <a16:creationId xmlns:a16="http://schemas.microsoft.com/office/drawing/2014/main" id="{61D017C7-4781-495A-90E1-A20058A88468}"/>
              </a:ext>
            </a:extLst>
          </p:cNvPr>
          <p:cNvSpPr>
            <a:spLocks noGrp="1"/>
          </p:cNvSpPr>
          <p:nvPr>
            <p:ph type="sldNum" sz="quarter" idx="11"/>
          </p:nvPr>
        </p:nvSpPr>
        <p:spPr>
          <a:xfrm>
            <a:off x="8610600" y="6356350"/>
            <a:ext cx="1876425" cy="365125"/>
          </a:xfrm>
          <a:prstGeom prst="rect">
            <a:avLst/>
          </a:prstGeom>
        </p:spPr>
        <p:txBody>
          <a:bodyPr/>
          <a:lstStyle>
            <a:lvl1pPr>
              <a:defRPr>
                <a:ea typeface="华文细黑"/>
                <a:cs typeface="华文细黑"/>
              </a:defRPr>
            </a:lvl1pPr>
          </a:lstStyle>
          <a:p>
            <a:pPr>
              <a:defRPr/>
            </a:pPr>
            <a:fld id="{9AC4A928-9492-4498-B7EA-FFCB3E5C8321}" type="slidenum">
              <a:rPr lang="en-GB" altLang="en-US"/>
              <a:pPr>
                <a:defRPr/>
              </a:pPr>
              <a:t>‹#›</a:t>
            </a:fld>
            <a:endParaRPr lang="en-GB" altLang="en-US" dirty="0"/>
          </a:p>
        </p:txBody>
      </p:sp>
    </p:spTree>
    <p:extLst>
      <p:ext uri="{BB962C8B-B14F-4D97-AF65-F5344CB8AC3E}">
        <p14:creationId xmlns:p14="http://schemas.microsoft.com/office/powerpoint/2010/main" val="190948316"/>
      </p:ext>
    </p:extLst>
  </p:cSld>
  <p:clrMapOvr>
    <a:masterClrMapping/>
  </p:clrMapOvr>
  <p:hf hdr="0" dt="0"/>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1622A28D-91FF-424D-9A85-3D92302E7DB9}"/>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dirty="0">
              <a:solidFill>
                <a:schemeClr val="bg1"/>
              </a:solidFill>
            </a:endParaRPr>
          </a:p>
        </p:txBody>
      </p:sp>
      <p:sp>
        <p:nvSpPr>
          <p:cNvPr id="1027" name="Title Placeholder 1">
            <a:extLst>
              <a:ext uri="{FF2B5EF4-FFF2-40B4-BE49-F238E27FC236}">
                <a16:creationId xmlns:a16="http://schemas.microsoft.com/office/drawing/2014/main" id="{B6DBCF18-D575-4F93-8162-3ADADE4C87EF}"/>
              </a:ext>
            </a:extLst>
          </p:cNvPr>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8" name="Text Placeholder 2">
            <a:extLst>
              <a:ext uri="{FF2B5EF4-FFF2-40B4-BE49-F238E27FC236}">
                <a16:creationId xmlns:a16="http://schemas.microsoft.com/office/drawing/2014/main" id="{92EE7BBB-86C4-46F9-ABAA-9947F1588190}"/>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a:extLst>
              <a:ext uri="{FF2B5EF4-FFF2-40B4-BE49-F238E27FC236}">
                <a16:creationId xmlns:a16="http://schemas.microsoft.com/office/drawing/2014/main" id="{0DEAEC1E-84A2-48EF-A1E5-55F2235ABA0A}"/>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a16="http://schemas.microsoft.com/office/drawing/2014/main" id="{7FC3C839-C9C2-4CE6-8345-973B003AC037}"/>
              </a:ext>
            </a:extLst>
          </p:cNvPr>
          <p:cNvSpPr txBox="1">
            <a:spLocks noChangeArrowheads="1"/>
          </p:cNvSpPr>
          <p:nvPr userDrawn="1"/>
        </p:nvSpPr>
        <p:spPr bwMode="auto">
          <a:xfrm>
            <a:off x="10706100" y="6188075"/>
            <a:ext cx="987425" cy="214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ea typeface="华文细黑"/>
              </a:rPr>
              <a:t>© 3GPP 2019</a:t>
            </a:r>
          </a:p>
        </p:txBody>
      </p:sp>
      <p:pic>
        <p:nvPicPr>
          <p:cNvPr id="1031" name="Picture 1">
            <a:extLst>
              <a:ext uri="{FF2B5EF4-FFF2-40B4-BE49-F238E27FC236}">
                <a16:creationId xmlns:a16="http://schemas.microsoft.com/office/drawing/2014/main" id="{C60B5DA1-387A-4F0C-9B12-B9F05790505D}"/>
              </a:ext>
            </a:extLst>
          </p:cNvPr>
          <p:cNvPicPr>
            <a:picLocks noChangeAspect="1"/>
          </p:cNvPicPr>
          <p:nvPr userDrawn="1"/>
        </p:nvPicPr>
        <p:blipFill>
          <a:blip r:embed="rId8">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320A1963-80C5-45FD-8F33-240A40EFEBA6}"/>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3D531E3E-2C22-4EFA-8A5B-5D71AA69E0A5}" type="slidenum">
              <a:rPr lang="en-GB" altLang="en-US" sz="1400" smtClean="0">
                <a:latin typeface="Calibri" panose="020F0502020204030204" pitchFamily="34" charset="0"/>
                <a:ea typeface="华文细黑"/>
              </a:rPr>
              <a:pPr>
                <a:defRPr/>
              </a:pPr>
              <a:t>‹#›</a:t>
            </a:fld>
            <a:endParaRPr lang="en-GB" altLang="en-US" sz="1400">
              <a:latin typeface="Calibri" panose="020F0502020204030204" pitchFamily="34" charset="0"/>
              <a:ea typeface="华文细黑"/>
            </a:endParaRPr>
          </a:p>
        </p:txBody>
      </p:sp>
    </p:spTree>
  </p:cSld>
  <p:clrMap bg1="lt1" tx1="dk1" bg2="lt2" tx2="dk2" accent1="accent1" accent2="accent2" accent3="accent3" accent4="accent4" accent5="accent5" accent6="accent6" hlink="hlink" folHlink="folHlink"/>
  <p:sldLayoutIdLst>
    <p:sldLayoutId id="2147485413" r:id="rId1"/>
    <p:sldLayoutId id="2147485414" r:id="rId2"/>
    <p:sldLayoutId id="2147485419" r:id="rId3"/>
    <p:sldLayoutId id="2147485415" r:id="rId4"/>
    <p:sldLayoutId id="2147485416" r:id="rId5"/>
    <p:sldLayoutId id="2147485418" r:id="rId6"/>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9"/>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hyperlink" Target="https://www.3gpp.org/ftp/TSG_SA/TSG_SA/TSGS_100_Taipei_2023-06/Docs/SP-230758.zip" TargetMode="External"/><Relationship Id="rId2" Type="http://schemas.openxmlformats.org/officeDocument/2006/relationships/hyperlink" Target="https://www.3gpp.org/ftp/TSG_SA/TSG_SA/TSGS_99_Rotterdam_2023-03/Docs/SP-230390.zip" TargetMode="Externa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hyperlink" Target="https://www.3gpp.org/ftp/tsg_sa/TSG_SA/TSGS_100_Taipei_2023-06/Report" TargetMode="Externa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image" Target="../media/image3.gif"/><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8" Type="http://schemas.openxmlformats.org/officeDocument/2006/relationships/hyperlink" Target="https://www.3gpp.org/ftp/TSG_SA/TSG_SA/TSGS_100_Taipei_2023-06/Docs/SP-230680.zip" TargetMode="External"/><Relationship Id="rId3" Type="http://schemas.openxmlformats.org/officeDocument/2006/relationships/hyperlink" Target="https://www.3gpp.org/ftp/tsg_sa/TSG_SA/TSGS_100_Taipei_2023-06/Docs" TargetMode="External"/><Relationship Id="rId7" Type="http://schemas.openxmlformats.org/officeDocument/2006/relationships/hyperlink" Target="https://www.3gpp.org/ftp/tsg_sa/TSG_SA/Workshops/2023-06-13_Rel-19_WorkShop/Report" TargetMode="External"/><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hyperlink" Target="https://www.3gpp.org/ftp/tsg_sa/TSG_SA/TSGS_100_Taipei_2023-06/Report" TargetMode="External"/><Relationship Id="rId5" Type="http://schemas.openxmlformats.org/officeDocument/2006/relationships/hyperlink" Target="https://www.3gpp.org/ftp/tsg_ct/TSG_CT/TSGC_100_Taipei/Docs" TargetMode="External"/><Relationship Id="rId4" Type="http://schemas.openxmlformats.org/officeDocument/2006/relationships/hyperlink" Target="https://www.3gpp.org/ftp/tsg_ran/TSG_RAN/TSGR_100/Docs" TargetMode="External"/></Relationships>
</file>

<file path=ppt/slides/_rels/slide4.xml.rels><?xml version="1.0" encoding="UTF-8" standalone="yes"?>
<Relationships xmlns="http://schemas.openxmlformats.org/package/2006/relationships"><Relationship Id="rId3" Type="http://schemas.openxmlformats.org/officeDocument/2006/relationships/hyperlink" Target="https://www.3gpp.org/ftp/TSG_SA/TSG_SA/TSGS_100_Taipei_2023-06/Docs/SP-230590.zip" TargetMode="External"/><Relationship Id="rId2" Type="http://schemas.openxmlformats.org/officeDocument/2006/relationships/hyperlink" Target="https://www.3gpp.org/ftp/TSG_SA/TSG_SA/TSGS_100_Taipei_2023-06/Docs/SP-230556.zip" TargetMode="External"/><Relationship Id="rId1" Type="http://schemas.openxmlformats.org/officeDocument/2006/relationships/slideLayout" Target="../slideLayouts/slideLayout3.xml"/><Relationship Id="rId5" Type="http://schemas.openxmlformats.org/officeDocument/2006/relationships/hyperlink" Target="https://www.3gpp.org/ftp/TSG_SA/TSG_SA/TSGS_100_Taipei_2023-06/Docs/SP-230425.zip" TargetMode="External"/><Relationship Id="rId4" Type="http://schemas.openxmlformats.org/officeDocument/2006/relationships/hyperlink" Target="https://www.3gpp.org/ftp/TSG_SA/TSG_SA/TSGS_100_Taipei_2023-06/Docs/SP-230403.zip" TargetMode="External"/></Relationships>
</file>

<file path=ppt/slides/_rels/slide5.xml.rels><?xml version="1.0" encoding="UTF-8" standalone="yes"?>
<Relationships xmlns="http://schemas.openxmlformats.org/package/2006/relationships"><Relationship Id="rId3" Type="http://schemas.openxmlformats.org/officeDocument/2006/relationships/hyperlink" Target="https://www.3gpp.org/ftp/TSG_SA/TSG_SA/TSGS_100_Taipei_2023-06/Docs/SP-230559.zip" TargetMode="External"/><Relationship Id="rId2" Type="http://schemas.openxmlformats.org/officeDocument/2006/relationships/hyperlink" Target="https://www.3gpp.org/ftp/TSG_SA/TSG_SA/TSGS_100_Taipei_2023-06/Docs/SP-230557.zip" TargetMode="External"/><Relationship Id="rId1" Type="http://schemas.openxmlformats.org/officeDocument/2006/relationships/slideLayout" Target="../slideLayouts/slideLayout3.xml"/><Relationship Id="rId6" Type="http://schemas.openxmlformats.org/officeDocument/2006/relationships/hyperlink" Target="https://www.3gpp.org/ftp/TSG_SA/TSG_SA/TSGS_100_Taipei_2023-06/Docs/SP-230769.zip" TargetMode="External"/><Relationship Id="rId5" Type="http://schemas.openxmlformats.org/officeDocument/2006/relationships/hyperlink" Target="https://www.3gpp.org/ftp/TSG_SA/TSG_SA/TSGS_100_Taipei_2023-06/Docs/SP-230768.zip" TargetMode="External"/><Relationship Id="rId4" Type="http://schemas.openxmlformats.org/officeDocument/2006/relationships/hyperlink" Target="https://www.3gpp.org/ftp/TSG_SA/TSG_SA/TSGS_100_Taipei_2023-06/Docs/SP-230560.zip" TargetMode="External"/></Relationships>
</file>

<file path=ppt/slides/_rels/slide6.xml.rels><?xml version="1.0" encoding="UTF-8" standalone="yes"?>
<Relationships xmlns="http://schemas.openxmlformats.org/package/2006/relationships"><Relationship Id="rId3" Type="http://schemas.openxmlformats.org/officeDocument/2006/relationships/hyperlink" Target="https://www.3gpp.org/ftp/TSG_SA/TSG_SA/TSGS_100_Taipei_2023-06/Docs/SP-230573.zip" TargetMode="External"/><Relationship Id="rId2" Type="http://schemas.openxmlformats.org/officeDocument/2006/relationships/hyperlink" Target="https://www.3gpp.org/ftp/TSG_SA/TSG_SA/TSGS_100_Taipei_2023-06/Docs/SP-230571.zip" TargetMode="External"/><Relationship Id="rId1" Type="http://schemas.openxmlformats.org/officeDocument/2006/relationships/slideLayout" Target="../slideLayouts/slideLayout3.xml"/><Relationship Id="rId4" Type="http://schemas.openxmlformats.org/officeDocument/2006/relationships/hyperlink" Target="https://www.3gpp.org/ftp/TSG_SA/TSG_SA/TSGS_100_Taipei_2023-06/Docs/SP-230575.zip" TargetMode="External"/></Relationships>
</file>

<file path=ppt/slides/_rels/slide7.xml.rels><?xml version="1.0" encoding="UTF-8" standalone="yes"?>
<Relationships xmlns="http://schemas.openxmlformats.org/package/2006/relationships"><Relationship Id="rId8" Type="http://schemas.openxmlformats.org/officeDocument/2006/relationships/hyperlink" Target="https://www.3gpp.org/ftp/TSG_SA/TSG_SA/TSGS_100_Taipei_2023-06/Docs/SP-230569.zip" TargetMode="External"/><Relationship Id="rId3" Type="http://schemas.openxmlformats.org/officeDocument/2006/relationships/hyperlink" Target="https://www.3gpp.org/ftp/TSG_SA/TSG_SA/TSGS_100_Taipei_2023-06/Docs/SP-230564.zip" TargetMode="External"/><Relationship Id="rId7" Type="http://schemas.openxmlformats.org/officeDocument/2006/relationships/hyperlink" Target="https://www.3gpp.org/ftp/TSG_SA/TSG_SA/TSGS_100_Taipei_2023-06/Docs/SP-230568.zip" TargetMode="External"/><Relationship Id="rId2" Type="http://schemas.openxmlformats.org/officeDocument/2006/relationships/hyperlink" Target="https://www.3gpp.org/ftp/TSG_SA/TSG_SA/TSGS_100_Taipei_2023-06/Docs/SP-230563.zip" TargetMode="External"/><Relationship Id="rId1" Type="http://schemas.openxmlformats.org/officeDocument/2006/relationships/slideLayout" Target="../slideLayouts/slideLayout3.xml"/><Relationship Id="rId6" Type="http://schemas.openxmlformats.org/officeDocument/2006/relationships/hyperlink" Target="https://www.3gpp.org/ftp/TSG_SA/TSG_SA/TSGS_100_Taipei_2023-06/Docs/SP-230567.zip" TargetMode="External"/><Relationship Id="rId11" Type="http://schemas.openxmlformats.org/officeDocument/2006/relationships/hyperlink" Target="https://www.3gpp.org/ftp/TSG_SA/TSG_SA/TSGS_100_Taipei_2023-06/Docs/SP-230574.zip" TargetMode="External"/><Relationship Id="rId5" Type="http://schemas.openxmlformats.org/officeDocument/2006/relationships/hyperlink" Target="https://www.3gpp.org/ftp/TSG_SA/TSG_SA/TSGS_100_Taipei_2023-06/Docs/SP-230566.zip" TargetMode="External"/><Relationship Id="rId10" Type="http://schemas.openxmlformats.org/officeDocument/2006/relationships/hyperlink" Target="https://www.3gpp.org/ftp/TSG_SA/TSG_SA/TSGS_100_Taipei_2023-06/Docs/SP-230572.zip" TargetMode="External"/><Relationship Id="rId4" Type="http://schemas.openxmlformats.org/officeDocument/2006/relationships/hyperlink" Target="https://www.3gpp.org/ftp/TSG_SA/TSG_SA/TSGS_100_Taipei_2023-06/Docs/SP-230565.zip" TargetMode="External"/><Relationship Id="rId9" Type="http://schemas.openxmlformats.org/officeDocument/2006/relationships/hyperlink" Target="https://www.3gpp.org/ftp/TSG_SA/TSG_SA/TSGS_100_Taipei_2023-06/Docs/SP-230570.zip" TargetMode="External"/></Relationships>
</file>

<file path=ppt/slides/_rels/slide8.xml.rels><?xml version="1.0" encoding="UTF-8" standalone="yes"?>
<Relationships xmlns="http://schemas.openxmlformats.org/package/2006/relationships"><Relationship Id="rId8" Type="http://schemas.openxmlformats.org/officeDocument/2006/relationships/hyperlink" Target="https://www.3gpp.org/ftp/TSG_SA/TSG_SA/TSGS_100_Taipei_2023-06/Docs/SP-230582.zip" TargetMode="External"/><Relationship Id="rId3" Type="http://schemas.openxmlformats.org/officeDocument/2006/relationships/hyperlink" Target="https://www.3gpp.org/ftp/TSG_SA/TSG_SA/TSGS_100_Taipei_2023-06/Docs/SP-230577.zip" TargetMode="External"/><Relationship Id="rId7" Type="http://schemas.openxmlformats.org/officeDocument/2006/relationships/hyperlink" Target="https://www.3gpp.org/ftp/TSG_SA/TSG_SA/TSGS_100_Taipei_2023-06/Docs/SP-230581.zip" TargetMode="External"/><Relationship Id="rId2" Type="http://schemas.openxmlformats.org/officeDocument/2006/relationships/hyperlink" Target="https://www.3gpp.org/ftp/TSG_SA/TSG_SA/TSGS_100_Taipei_2023-06/Docs/SP-230576.zip" TargetMode="External"/><Relationship Id="rId1" Type="http://schemas.openxmlformats.org/officeDocument/2006/relationships/slideLayout" Target="../slideLayouts/slideLayout3.xml"/><Relationship Id="rId6" Type="http://schemas.openxmlformats.org/officeDocument/2006/relationships/hyperlink" Target="https://www.3gpp.org/ftp/TSG_SA/TSG_SA/TSGS_100_Taipei_2023-06/Docs/SP-230580.zip" TargetMode="External"/><Relationship Id="rId5" Type="http://schemas.openxmlformats.org/officeDocument/2006/relationships/hyperlink" Target="https://www.3gpp.org/ftp/TSG_SA/TSG_SA/TSGS_100_Taipei_2023-06/Docs/SP-230579.zip" TargetMode="External"/><Relationship Id="rId4" Type="http://schemas.openxmlformats.org/officeDocument/2006/relationships/hyperlink" Target="https://www.3gpp.org/ftp/TSG_SA/TSG_SA/TSGS_100_Taipei_2023-06/Docs/SP-230578.zip" TargetMode="External"/></Relationships>
</file>

<file path=ppt/slides/_rels/slide9.xml.rels><?xml version="1.0" encoding="UTF-8" standalone="yes"?>
<Relationships xmlns="http://schemas.openxmlformats.org/package/2006/relationships"><Relationship Id="rId3" Type="http://schemas.openxmlformats.org/officeDocument/2006/relationships/hyperlink" Target="https://www.3gpp.org/ftp/tsg_sa/TSG_SA/TSGS_100_Taipei_2023-06/Docs/SP-230765.zip" TargetMode="External"/><Relationship Id="rId2" Type="http://schemas.openxmlformats.org/officeDocument/2006/relationships/hyperlink" Target="https://www.3gpp.org/ftp/tsg_sa/TSG_SA/Workshops/2023-06-13_Rel-19_WorkShop/Docs" TargetMode="External"/><Relationship Id="rId1" Type="http://schemas.openxmlformats.org/officeDocument/2006/relationships/slideLayout" Target="../slideLayouts/slideLayout3.xml"/><Relationship Id="rId4" Type="http://schemas.openxmlformats.org/officeDocument/2006/relationships/hyperlink" Target="https://www.3gpp.org/ftp/tsg_sa/TSG_SA/TSGS_100_Taipei_2023-06/Docs/SP-230759.zip"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D6F74BBF-6643-4D12-BB2C-2105504062AD}"/>
              </a:ext>
            </a:extLst>
          </p:cNvPr>
          <p:cNvSpPr>
            <a:spLocks noGrp="1"/>
          </p:cNvSpPr>
          <p:nvPr>
            <p:ph type="ctrTitle"/>
          </p:nvPr>
        </p:nvSpPr>
        <p:spPr/>
        <p:txBody>
          <a:bodyPr/>
          <a:lstStyle/>
          <a:p>
            <a:r>
              <a:rPr lang="sv-SE" altLang="sv-SE" dirty="0"/>
              <a:t>Report from SA#100 on SA3 topics</a:t>
            </a:r>
          </a:p>
        </p:txBody>
      </p:sp>
      <p:sp>
        <p:nvSpPr>
          <p:cNvPr id="5123" name="Subtitle 2">
            <a:extLst>
              <a:ext uri="{FF2B5EF4-FFF2-40B4-BE49-F238E27FC236}">
                <a16:creationId xmlns:a16="http://schemas.microsoft.com/office/drawing/2014/main" id="{6076546E-D892-4ECA-A62B-AF382ED7CF28}"/>
              </a:ext>
            </a:extLst>
          </p:cNvPr>
          <p:cNvSpPr>
            <a:spLocks noGrp="1"/>
          </p:cNvSpPr>
          <p:nvPr>
            <p:ph type="subTitle" idx="1"/>
          </p:nvPr>
        </p:nvSpPr>
        <p:spPr/>
        <p:txBody>
          <a:bodyPr/>
          <a:lstStyle/>
          <a:p>
            <a:pPr>
              <a:lnSpc>
                <a:spcPct val="80000"/>
              </a:lnSpc>
              <a:buFontTx/>
              <a:buNone/>
            </a:pPr>
            <a:r>
              <a:rPr lang="en-US" altLang="en-US" sz="2000" b="1" dirty="0">
                <a:latin typeface="Arial" panose="020B0604020202020204" pitchFamily="34" charset="0"/>
              </a:rPr>
              <a:t>Suresh Nair, </a:t>
            </a:r>
            <a:r>
              <a:rPr lang="en-US" altLang="en-US" sz="2000" dirty="0">
                <a:latin typeface="Arial" panose="020B0604020202020204" pitchFamily="34" charset="0"/>
              </a:rPr>
              <a:t>SA3 Chair, Nokia</a:t>
            </a:r>
          </a:p>
          <a:p>
            <a:pPr>
              <a:buFontTx/>
              <a:buNone/>
            </a:pPr>
            <a:endParaRPr lang="sv-SE" altLang="sv-SE" sz="2000" dirty="0"/>
          </a:p>
        </p:txBody>
      </p:sp>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E2BF6A65-37BB-4D86-AC0F-70C5F3DDC3C0}"/>
              </a:ext>
            </a:extLst>
          </p:cNvPr>
          <p:cNvSpPr>
            <a:spLocks noGrp="1"/>
          </p:cNvSpPr>
          <p:nvPr>
            <p:ph type="title"/>
          </p:nvPr>
        </p:nvSpPr>
        <p:spPr/>
        <p:txBody>
          <a:bodyPr/>
          <a:lstStyle/>
          <a:p>
            <a:r>
              <a:rPr lang="sv-SE" dirty="0"/>
              <a:t>Rel-19 </a:t>
            </a:r>
          </a:p>
        </p:txBody>
      </p:sp>
      <p:sp>
        <p:nvSpPr>
          <p:cNvPr id="2" name="Content Placeholder 1">
            <a:extLst>
              <a:ext uri="{FF2B5EF4-FFF2-40B4-BE49-F238E27FC236}">
                <a16:creationId xmlns:a16="http://schemas.microsoft.com/office/drawing/2014/main" id="{2685924F-3487-42AF-8272-688DE60B161B}"/>
              </a:ext>
            </a:extLst>
          </p:cNvPr>
          <p:cNvSpPr>
            <a:spLocks noGrp="1"/>
          </p:cNvSpPr>
          <p:nvPr>
            <p:ph idx="1"/>
          </p:nvPr>
        </p:nvSpPr>
        <p:spPr>
          <a:xfrm>
            <a:off x="838199" y="1445741"/>
            <a:ext cx="10515600" cy="4744994"/>
          </a:xfrm>
        </p:spPr>
        <p:txBody>
          <a:bodyPr/>
          <a:lstStyle/>
          <a:p>
            <a:pPr marL="0" indent="0">
              <a:buNone/>
            </a:pPr>
            <a:endParaRPr lang="en-US" sz="2000" dirty="0"/>
          </a:p>
          <a:p>
            <a:pPr marL="342900" marR="0" lvl="0" indent="-342900">
              <a:lnSpc>
                <a:spcPct val="115000"/>
              </a:lnSpc>
              <a:spcBef>
                <a:spcPts val="0"/>
              </a:spcBef>
              <a:spcAft>
                <a:spcPts val="0"/>
              </a:spcAft>
              <a:buSzPts val="1200"/>
              <a:buFont typeface="Symbol" panose="05050102010706020507" pitchFamily="18" charset="2"/>
              <a:buChar char=""/>
            </a:pPr>
            <a:r>
              <a:rPr lang="en-GB" sz="1800" b="1" dirty="0">
                <a:solidFill>
                  <a:srgbClr val="124191"/>
                </a:solidFill>
                <a:effectLst/>
                <a:latin typeface="Arial" panose="020B0604020202020204" pitchFamily="34" charset="0"/>
                <a:ea typeface="Calibri" panose="020F0502020204030204" pitchFamily="34" charset="0"/>
              </a:rPr>
              <a:t>Rel-19 timeline (no change compared to SA#99 endorsement, March 2023, </a:t>
            </a:r>
            <a:r>
              <a:rPr lang="en-GB" sz="1800" b="1" u="sng" dirty="0">
                <a:solidFill>
                  <a:srgbClr val="0000FF"/>
                </a:solidFill>
                <a:effectLst/>
                <a:latin typeface="Arial" panose="020B0604020202020204" pitchFamily="34" charset="0"/>
                <a:ea typeface="Calibri" panose="020F0502020204030204" pitchFamily="34" charset="0"/>
                <a:hlinkClick r:id="rId2"/>
              </a:rPr>
              <a:t>SP-230390</a:t>
            </a:r>
            <a:r>
              <a:rPr lang="en-GB" sz="1800" b="1" dirty="0">
                <a:solidFill>
                  <a:srgbClr val="124191"/>
                </a:solidFill>
                <a:effectLst/>
                <a:latin typeface="Arial" panose="020B0604020202020204" pitchFamily="34" charset="0"/>
                <a:ea typeface="Calibri" panose="020F0502020204030204" pitchFamily="34" charset="0"/>
              </a:rPr>
              <a:t>):</a:t>
            </a:r>
            <a:endParaRPr lang="en-US" sz="1800" dirty="0">
              <a:effectLst/>
              <a:latin typeface="Calibri" panose="020F0502020204030204" pitchFamily="34" charset="0"/>
              <a:ea typeface="Calibri" panose="020F0502020204030204" pitchFamily="34" charset="0"/>
            </a:endParaRPr>
          </a:p>
          <a:p>
            <a:pPr marL="910590" marR="0">
              <a:spcBef>
                <a:spcPts val="0"/>
              </a:spcBef>
              <a:spcAft>
                <a:spcPts val="0"/>
              </a:spcAft>
            </a:pPr>
            <a:r>
              <a:rPr lang="en-US" sz="1800" b="1" dirty="0">
                <a:solidFill>
                  <a:srgbClr val="1962FF"/>
                </a:solidFill>
                <a:effectLst/>
                <a:latin typeface="Arial" panose="020B0604020202020204" pitchFamily="34" charset="0"/>
                <a:ea typeface="Calibri" panose="020F0502020204030204" pitchFamily="34" charset="0"/>
              </a:rPr>
              <a:t>Dec 2023 (TSG#102)</a:t>
            </a:r>
            <a:r>
              <a:rPr lang="en-US" sz="1800" dirty="0">
                <a:solidFill>
                  <a:srgbClr val="001135"/>
                </a:solidFill>
                <a:effectLst/>
                <a:latin typeface="Arial" panose="020B0604020202020204" pitchFamily="34" charset="0"/>
                <a:ea typeface="Calibri" panose="020F0502020204030204" pitchFamily="34" charset="0"/>
              </a:rPr>
              <a:t>:  Stage 1 freeze</a:t>
            </a:r>
            <a:endParaRPr lang="en-US" sz="1800" dirty="0">
              <a:effectLst/>
              <a:latin typeface="Calibri" panose="020F0502020204030204" pitchFamily="34" charset="0"/>
              <a:ea typeface="Calibri" panose="020F0502020204030204" pitchFamily="34" charset="0"/>
            </a:endParaRPr>
          </a:p>
          <a:p>
            <a:pPr marL="910590" marR="0">
              <a:spcBef>
                <a:spcPts val="0"/>
              </a:spcBef>
              <a:spcAft>
                <a:spcPts val="0"/>
              </a:spcAft>
            </a:pPr>
            <a:r>
              <a:rPr lang="en-US" sz="1800" b="1" dirty="0">
                <a:solidFill>
                  <a:srgbClr val="1962FF"/>
                </a:solidFill>
                <a:effectLst/>
                <a:latin typeface="Arial" panose="020B0604020202020204" pitchFamily="34" charset="0"/>
                <a:ea typeface="Calibri" panose="020F0502020204030204" pitchFamily="34" charset="0"/>
              </a:rPr>
              <a:t>Dec 2024 (TSG#106)</a:t>
            </a:r>
            <a:r>
              <a:rPr lang="en-US" sz="1800" dirty="0">
                <a:solidFill>
                  <a:srgbClr val="001135"/>
                </a:solidFill>
                <a:effectLst/>
                <a:latin typeface="Arial" panose="020B0604020202020204" pitchFamily="34" charset="0"/>
                <a:ea typeface="Calibri" panose="020F0502020204030204" pitchFamily="34" charset="0"/>
              </a:rPr>
              <a:t>:  Stage 2 normative work freeze</a:t>
            </a:r>
            <a:endParaRPr lang="en-US" sz="1800" dirty="0">
              <a:effectLst/>
              <a:latin typeface="Calibri" panose="020F0502020204030204" pitchFamily="34" charset="0"/>
              <a:ea typeface="Calibri" panose="020F0502020204030204" pitchFamily="34" charset="0"/>
            </a:endParaRPr>
          </a:p>
          <a:p>
            <a:pPr marL="910590" marR="0">
              <a:spcBef>
                <a:spcPts val="0"/>
              </a:spcBef>
              <a:spcAft>
                <a:spcPts val="0"/>
              </a:spcAft>
            </a:pPr>
            <a:r>
              <a:rPr lang="en-US" sz="1800" b="1" dirty="0">
                <a:solidFill>
                  <a:srgbClr val="1962FF"/>
                </a:solidFill>
                <a:effectLst/>
                <a:latin typeface="Arial" panose="020B0604020202020204" pitchFamily="34" charset="0"/>
                <a:ea typeface="Calibri" panose="020F0502020204030204" pitchFamily="34" charset="0"/>
              </a:rPr>
              <a:t>Sept 2025 (TSG#109)</a:t>
            </a:r>
            <a:r>
              <a:rPr lang="en-US" sz="1800" dirty="0">
                <a:solidFill>
                  <a:srgbClr val="001135"/>
                </a:solidFill>
                <a:effectLst/>
                <a:latin typeface="Arial" panose="020B0604020202020204" pitchFamily="34" charset="0"/>
                <a:ea typeface="Calibri" panose="020F0502020204030204" pitchFamily="34" charset="0"/>
              </a:rPr>
              <a:t>: Stage 3 freeze</a:t>
            </a:r>
            <a:endParaRPr lang="en-US" sz="1800" dirty="0">
              <a:effectLst/>
              <a:latin typeface="Calibri" panose="020F0502020204030204" pitchFamily="34" charset="0"/>
              <a:ea typeface="Calibri" panose="020F0502020204030204" pitchFamily="34" charset="0"/>
            </a:endParaRPr>
          </a:p>
          <a:p>
            <a:pPr marL="910590" marR="0">
              <a:spcBef>
                <a:spcPts val="0"/>
              </a:spcBef>
              <a:spcAft>
                <a:spcPts val="0"/>
              </a:spcAft>
            </a:pPr>
            <a:r>
              <a:rPr lang="en-US" sz="1800" b="1" dirty="0">
                <a:solidFill>
                  <a:srgbClr val="1962FF"/>
                </a:solidFill>
                <a:effectLst/>
                <a:latin typeface="Arial" panose="020B0604020202020204" pitchFamily="34" charset="0"/>
                <a:ea typeface="Calibri" panose="020F0502020204030204" pitchFamily="34" charset="0"/>
              </a:rPr>
              <a:t>Dec 2025 (TSG#110)</a:t>
            </a:r>
            <a:r>
              <a:rPr lang="en-US" sz="1800" dirty="0">
                <a:solidFill>
                  <a:srgbClr val="001135"/>
                </a:solidFill>
                <a:effectLst/>
                <a:latin typeface="Arial" panose="020B0604020202020204" pitchFamily="34" charset="0"/>
                <a:ea typeface="Calibri" panose="020F0502020204030204" pitchFamily="34" charset="0"/>
              </a:rPr>
              <a:t>:   “coding freeze” (ASN.1, Open APIs)</a:t>
            </a:r>
            <a:endParaRPr lang="en-US" sz="1800" dirty="0">
              <a:effectLst/>
              <a:latin typeface="Calibri" panose="020F0502020204030204" pitchFamily="34" charset="0"/>
              <a:ea typeface="Calibri" panose="020F0502020204030204" pitchFamily="34" charset="0"/>
            </a:endParaRPr>
          </a:p>
          <a:p>
            <a:pPr marL="342900" marR="0" lvl="0" indent="-342900">
              <a:lnSpc>
                <a:spcPct val="115000"/>
              </a:lnSpc>
              <a:spcBef>
                <a:spcPts val="0"/>
              </a:spcBef>
              <a:spcAft>
                <a:spcPts val="0"/>
              </a:spcAft>
              <a:buSzPts val="1200"/>
              <a:buFont typeface="Symbol" panose="05050102010706020507" pitchFamily="18" charset="2"/>
              <a:buChar char=""/>
            </a:pPr>
            <a:endParaRPr lang="en-GB" sz="1800" dirty="0">
              <a:solidFill>
                <a:srgbClr val="001135"/>
              </a:solidFill>
              <a:effectLst/>
              <a:latin typeface="Arial" panose="020B0604020202020204" pitchFamily="34" charset="0"/>
              <a:ea typeface="Calibri" panose="020F0502020204030204" pitchFamily="34" charset="0"/>
            </a:endParaRPr>
          </a:p>
          <a:p>
            <a:pPr marL="342900" marR="0" lvl="0" indent="-342900">
              <a:lnSpc>
                <a:spcPct val="115000"/>
              </a:lnSpc>
              <a:spcBef>
                <a:spcPts val="0"/>
              </a:spcBef>
              <a:spcAft>
                <a:spcPts val="0"/>
              </a:spcAft>
              <a:buSzPts val="1200"/>
              <a:buFont typeface="Symbol" panose="05050102010706020507" pitchFamily="18" charset="2"/>
              <a:buChar char=""/>
            </a:pPr>
            <a:r>
              <a:rPr lang="en-GB" sz="1800" dirty="0">
                <a:solidFill>
                  <a:srgbClr val="001135"/>
                </a:solidFill>
                <a:effectLst/>
                <a:latin typeface="Arial" panose="020B0604020202020204" pitchFamily="34" charset="0"/>
                <a:ea typeface="Calibri" panose="020F0502020204030204" pitchFamily="34" charset="0"/>
              </a:rPr>
              <a:t>SA#100 reviewed SA WGs capacity for Rel-19 and endorsed </a:t>
            </a:r>
            <a:r>
              <a:rPr lang="en-US" sz="1800" u="sng" dirty="0">
                <a:solidFill>
                  <a:srgbClr val="0000FF"/>
                </a:solidFill>
                <a:effectLst/>
                <a:latin typeface="Arial" panose="020B0604020202020204" pitchFamily="34" charset="0"/>
                <a:ea typeface="Calibri" panose="020F0502020204030204" pitchFamily="34" charset="0"/>
                <a:hlinkClick r:id="rId3"/>
              </a:rPr>
              <a:t>SP-230758</a:t>
            </a:r>
            <a:r>
              <a:rPr lang="en-GB" sz="1800" dirty="0">
                <a:solidFill>
                  <a:srgbClr val="001135"/>
                </a:solidFill>
                <a:effectLst/>
                <a:latin typeface="Arial" panose="020B0604020202020204" pitchFamily="34" charset="0"/>
                <a:ea typeface="Calibri" panose="020F0502020204030204" pitchFamily="34" charset="0"/>
              </a:rPr>
              <a:t>.</a:t>
            </a:r>
            <a:endParaRPr lang="en-US" sz="1800" dirty="0">
              <a:effectLst/>
              <a:latin typeface="Calibri" panose="020F0502020204030204" pitchFamily="34" charset="0"/>
              <a:ea typeface="Calibri" panose="020F0502020204030204" pitchFamily="34" charset="0"/>
            </a:endParaRPr>
          </a:p>
          <a:p>
            <a:r>
              <a:rPr lang="en-US" sz="2400" dirty="0"/>
              <a:t>SA3 capacity</a:t>
            </a:r>
          </a:p>
          <a:p>
            <a:pPr lvl="1"/>
            <a:r>
              <a:rPr lang="en-US" sz="2000" dirty="0"/>
              <a:t>Max TUs: 98</a:t>
            </a:r>
          </a:p>
          <a:p>
            <a:pPr lvl="2"/>
            <a:r>
              <a:rPr lang="en-US" altLang="en-US" sz="1600" dirty="0"/>
              <a:t>Additional buffer TUs: not defined</a:t>
            </a:r>
            <a:endParaRPr lang="en-US" sz="1600" dirty="0"/>
          </a:p>
          <a:p>
            <a:pPr lvl="1"/>
            <a:r>
              <a:rPr lang="en-US" altLang="en-US" sz="2000" dirty="0"/>
              <a:t>Max number of SIs/WIs: 14</a:t>
            </a:r>
          </a:p>
          <a:p>
            <a:pPr lvl="2"/>
            <a:r>
              <a:rPr lang="en-US" altLang="en-US" sz="1600" dirty="0"/>
              <a:t>Note: one feature made up of SI+WI is counted as one item</a:t>
            </a:r>
            <a:endParaRPr lang="en-US" altLang="en-US" sz="2000" dirty="0"/>
          </a:p>
          <a:p>
            <a:pPr lvl="1"/>
            <a:r>
              <a:rPr lang="en-US" altLang="en-US" sz="2000" dirty="0"/>
              <a:t>Max TUs per Feature: 9</a:t>
            </a:r>
          </a:p>
          <a:p>
            <a:pPr marL="0" indent="0">
              <a:buNone/>
            </a:pPr>
            <a:endParaRPr lang="sv-SE" sz="2400" b="1" dirty="0">
              <a:solidFill>
                <a:srgbClr val="0070C0"/>
              </a:solidFill>
            </a:endParaRPr>
          </a:p>
        </p:txBody>
      </p:sp>
    </p:spTree>
    <p:extLst>
      <p:ext uri="{BB962C8B-B14F-4D97-AF65-F5344CB8AC3E}">
        <p14:creationId xmlns:p14="http://schemas.microsoft.com/office/powerpoint/2010/main" val="3291274701"/>
      </p:ext>
    </p:extLst>
  </p:cSld>
  <p:clrMapOvr>
    <a:masterClrMapping/>
  </p:clrMapOvr>
  <p:transition>
    <p:wipe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E2BF6A65-37BB-4D86-AC0F-70C5F3DDC3C0}"/>
              </a:ext>
            </a:extLst>
          </p:cNvPr>
          <p:cNvSpPr>
            <a:spLocks noGrp="1"/>
          </p:cNvSpPr>
          <p:nvPr>
            <p:ph type="title"/>
          </p:nvPr>
        </p:nvSpPr>
        <p:spPr/>
        <p:txBody>
          <a:bodyPr/>
          <a:lstStyle/>
          <a:p>
            <a:r>
              <a:rPr lang="sv-SE" dirty="0" err="1"/>
              <a:t>Guidance</a:t>
            </a:r>
            <a:r>
              <a:rPr lang="sv-SE" dirty="0"/>
              <a:t> on GSMA LS on RH/RVAS</a:t>
            </a:r>
          </a:p>
        </p:txBody>
      </p:sp>
      <p:sp>
        <p:nvSpPr>
          <p:cNvPr id="2" name="Content Placeholder 1">
            <a:extLst>
              <a:ext uri="{FF2B5EF4-FFF2-40B4-BE49-F238E27FC236}">
                <a16:creationId xmlns:a16="http://schemas.microsoft.com/office/drawing/2014/main" id="{2685924F-3487-42AF-8272-688DE60B161B}"/>
              </a:ext>
            </a:extLst>
          </p:cNvPr>
          <p:cNvSpPr>
            <a:spLocks noGrp="1"/>
          </p:cNvSpPr>
          <p:nvPr>
            <p:ph idx="1"/>
          </p:nvPr>
        </p:nvSpPr>
        <p:spPr>
          <a:xfrm>
            <a:off x="710609" y="1839433"/>
            <a:ext cx="10515600" cy="3926000"/>
          </a:xfrm>
          <a:solidFill>
            <a:schemeClr val="accent5">
              <a:lumMod val="20000"/>
              <a:lumOff val="80000"/>
            </a:schemeClr>
          </a:solidFill>
        </p:spPr>
        <p:txBody>
          <a:bodyPr/>
          <a:lstStyle/>
          <a:p>
            <a:pPr marL="0" indent="0">
              <a:buNone/>
            </a:pPr>
            <a:r>
              <a:rPr lang="en-US" sz="2000" dirty="0"/>
              <a:t> Captured in: </a:t>
            </a:r>
            <a:r>
              <a:rPr lang="en-US" sz="2000" dirty="0">
                <a:hlinkClick r:id="rId2"/>
              </a:rPr>
              <a:t>https://www.3gpp.org/ftp/tsg_sa/TSG_SA/TSGS_100_Taipei_2023-06/Report</a:t>
            </a:r>
            <a:r>
              <a:rPr lang="en-US" sz="2000" dirty="0"/>
              <a:t> </a:t>
            </a:r>
          </a:p>
          <a:p>
            <a:pPr marL="342900" marR="0" lvl="0" indent="-342900">
              <a:lnSpc>
                <a:spcPct val="115000"/>
              </a:lnSpc>
              <a:spcBef>
                <a:spcPts val="0"/>
              </a:spcBef>
              <a:spcAft>
                <a:spcPts val="0"/>
              </a:spcAft>
              <a:buSzPts val="1200"/>
              <a:buFont typeface="Symbol" panose="05050102010706020507" pitchFamily="18" charset="2"/>
              <a:buChar char=""/>
            </a:pPr>
            <a:endParaRPr lang="en-US" altLang="en-US" sz="1800" b="1" dirty="0">
              <a:solidFill>
                <a:srgbClr val="124191"/>
              </a:solidFill>
              <a:latin typeface="Arial" panose="020B0604020202020204" pitchFamily="34" charset="0"/>
            </a:endParaRPr>
          </a:p>
          <a:p>
            <a:pPr marL="342900" marR="0" lvl="0" indent="-342900">
              <a:lnSpc>
                <a:spcPct val="115000"/>
              </a:lnSpc>
              <a:spcBef>
                <a:spcPts val="0"/>
              </a:spcBef>
              <a:spcAft>
                <a:spcPts val="0"/>
              </a:spcAft>
              <a:buSzPts val="1200"/>
              <a:buFont typeface="Symbol" panose="05050102010706020507" pitchFamily="18" charset="2"/>
              <a:buChar char=""/>
            </a:pPr>
            <a:r>
              <a:rPr lang="en-US" altLang="en-US" sz="1800" b="1" dirty="0">
                <a:solidFill>
                  <a:srgbClr val="124191"/>
                </a:solidFill>
                <a:latin typeface="Arial" panose="020B0604020202020204" pitchFamily="34" charset="0"/>
              </a:rPr>
              <a:t>“The following guidance to SA WGs was agreed:</a:t>
            </a:r>
          </a:p>
          <a:p>
            <a:pPr marL="342900" marR="0" lvl="0" indent="-342900">
              <a:lnSpc>
                <a:spcPct val="115000"/>
              </a:lnSpc>
              <a:spcBef>
                <a:spcPts val="0"/>
              </a:spcBef>
              <a:spcAft>
                <a:spcPts val="0"/>
              </a:spcAft>
              <a:buSzPts val="1200"/>
              <a:buFont typeface="Symbol" panose="05050102010706020507" pitchFamily="18" charset="2"/>
              <a:buChar char=""/>
            </a:pPr>
            <a:r>
              <a:rPr lang="en-US" altLang="en-US" sz="1800" b="1" dirty="0">
                <a:solidFill>
                  <a:srgbClr val="124191"/>
                </a:solidFill>
                <a:latin typeface="Arial" panose="020B0604020202020204" pitchFamily="34" charset="0"/>
              </a:rPr>
              <a:t>TSG SA has discussed the incoming LSs from GSMA and the response LSs from SA WG1, SA WG2 and SA WG3 and concluded that a study in SA WG1 would be needed to define the use cases and requirements. Although this is late in Rel19 stage1 process TSG SA recommends that the SA WG1 Chair allow contributions and discussions in the agenda for the upcoming meetings to start this study as part of Rel 19. Based on the progress and results of the study in SA WG1, TSG SA will conclude on the affected Release to include this work.</a:t>
            </a:r>
          </a:p>
          <a:p>
            <a:pPr marL="342900" marR="0" lvl="0" indent="-342900">
              <a:lnSpc>
                <a:spcPct val="115000"/>
              </a:lnSpc>
              <a:spcBef>
                <a:spcPts val="0"/>
              </a:spcBef>
              <a:spcAft>
                <a:spcPts val="0"/>
              </a:spcAft>
              <a:buSzPts val="1200"/>
              <a:buFont typeface="Symbol" panose="05050102010706020507" pitchFamily="18" charset="2"/>
              <a:buChar char=""/>
            </a:pPr>
            <a:r>
              <a:rPr lang="en-US" altLang="en-US" sz="1800" b="1" dirty="0">
                <a:solidFill>
                  <a:srgbClr val="124191"/>
                </a:solidFill>
                <a:latin typeface="Arial" panose="020B0604020202020204" pitchFamily="34" charset="0"/>
              </a:rPr>
              <a:t>SA WG2 and SA WG3 are recommended to wait for SA WG1 to have a stable outcome of their study before starting their Stage 2 work.“</a:t>
            </a:r>
            <a:endParaRPr lang="en-US" altLang="en-US" sz="2000" dirty="0"/>
          </a:p>
          <a:p>
            <a:pPr marL="0" indent="0">
              <a:buNone/>
            </a:pPr>
            <a:endParaRPr lang="sv-SE" sz="2400" b="1" dirty="0">
              <a:solidFill>
                <a:srgbClr val="0070C0"/>
              </a:solidFill>
            </a:endParaRPr>
          </a:p>
        </p:txBody>
      </p:sp>
    </p:spTree>
    <p:extLst>
      <p:ext uri="{BB962C8B-B14F-4D97-AF65-F5344CB8AC3E}">
        <p14:creationId xmlns:p14="http://schemas.microsoft.com/office/powerpoint/2010/main" val="2454256099"/>
      </p:ext>
    </p:extLst>
  </p:cSld>
  <p:clrMapOvr>
    <a:masterClrMapping/>
  </p:clrMapOvr>
  <p:transition>
    <p:wipe dir="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A62AC140-58E4-429E-B6A7-A16F6CE62F2E}"/>
              </a:ext>
            </a:extLst>
          </p:cNvPr>
          <p:cNvSpPr>
            <a:spLocks noGrp="1"/>
          </p:cNvSpPr>
          <p:nvPr>
            <p:ph type="title"/>
          </p:nvPr>
        </p:nvSpPr>
        <p:spPr/>
        <p:txBody>
          <a:bodyPr/>
          <a:lstStyle/>
          <a:p>
            <a:r>
              <a:rPr lang="sv-SE" altLang="en-US"/>
              <a:t>Thank You!</a:t>
            </a:r>
            <a:endParaRPr lang="en-US" altLang="en-US"/>
          </a:p>
        </p:txBody>
      </p:sp>
      <p:sp>
        <p:nvSpPr>
          <p:cNvPr id="17411" name="Content Placeholder 2">
            <a:extLst>
              <a:ext uri="{FF2B5EF4-FFF2-40B4-BE49-F238E27FC236}">
                <a16:creationId xmlns:a16="http://schemas.microsoft.com/office/drawing/2014/main" id="{3B74E3E3-8821-43AA-9960-9A2F7C0F15F6}"/>
              </a:ext>
            </a:extLst>
          </p:cNvPr>
          <p:cNvSpPr>
            <a:spLocks noGrp="1"/>
          </p:cNvSpPr>
          <p:nvPr>
            <p:ph idx="1"/>
          </p:nvPr>
        </p:nvSpPr>
        <p:spPr>
          <a:xfrm>
            <a:off x="838200" y="1825625"/>
            <a:ext cx="5124450" cy="4351338"/>
          </a:xfrm>
        </p:spPr>
        <p:txBody>
          <a:bodyPr>
            <a:normAutofit/>
          </a:bodyPr>
          <a:lstStyle/>
          <a:p>
            <a:pPr marL="0" indent="0">
              <a:buFontTx/>
              <a:buNone/>
              <a:defRPr/>
            </a:pPr>
            <a:endParaRPr lang="sv-SE" altLang="en-US" dirty="0"/>
          </a:p>
          <a:p>
            <a:pPr marL="0" indent="0">
              <a:buFontTx/>
              <a:buNone/>
              <a:defRPr/>
            </a:pPr>
            <a:endParaRPr lang="sv-SE" altLang="en-US" dirty="0"/>
          </a:p>
          <a:p>
            <a:pPr marL="0" indent="0">
              <a:buFontTx/>
              <a:buNone/>
              <a:defRPr/>
            </a:pPr>
            <a:endParaRPr lang="sv-SE" altLang="en-US" dirty="0"/>
          </a:p>
          <a:p>
            <a:pPr marL="0" indent="0">
              <a:buFontTx/>
              <a:buNone/>
              <a:defRPr/>
            </a:pPr>
            <a:endParaRPr lang="sv-SE" altLang="en-US" dirty="0"/>
          </a:p>
          <a:p>
            <a:pPr marL="0" indent="0">
              <a:buFontTx/>
              <a:buNone/>
              <a:defRPr/>
            </a:pPr>
            <a:endParaRPr lang="sv-SE" altLang="en-US" dirty="0"/>
          </a:p>
          <a:p>
            <a:pPr marL="0" indent="0">
              <a:lnSpc>
                <a:spcPct val="100000"/>
              </a:lnSpc>
              <a:spcBef>
                <a:spcPct val="0"/>
              </a:spcBef>
              <a:buFontTx/>
              <a:buNone/>
              <a:defRPr/>
            </a:pPr>
            <a:endParaRPr lang="sv-SE" altLang="en-US" sz="1600" dirty="0"/>
          </a:p>
          <a:p>
            <a:pPr marL="0" indent="0">
              <a:lnSpc>
                <a:spcPct val="100000"/>
              </a:lnSpc>
              <a:spcBef>
                <a:spcPct val="0"/>
              </a:spcBef>
              <a:buFontTx/>
              <a:buNone/>
              <a:defRPr/>
            </a:pPr>
            <a:endParaRPr lang="sv-SE" altLang="en-US" sz="1600" dirty="0"/>
          </a:p>
          <a:p>
            <a:pPr marL="0" indent="0">
              <a:lnSpc>
                <a:spcPct val="100000"/>
              </a:lnSpc>
              <a:spcBef>
                <a:spcPct val="0"/>
              </a:spcBef>
              <a:buFontTx/>
              <a:buNone/>
              <a:defRPr/>
            </a:pPr>
            <a:endParaRPr lang="sv-SE" altLang="en-US" sz="1600" dirty="0"/>
          </a:p>
          <a:p>
            <a:pPr marL="0" indent="0">
              <a:lnSpc>
                <a:spcPct val="100000"/>
              </a:lnSpc>
              <a:spcBef>
                <a:spcPct val="0"/>
              </a:spcBef>
              <a:buFontTx/>
              <a:buNone/>
              <a:defRPr/>
            </a:pPr>
            <a:r>
              <a:rPr lang="sv-SE" altLang="en-US" sz="1600" dirty="0"/>
              <a:t>Suresh Nair</a:t>
            </a:r>
          </a:p>
          <a:p>
            <a:pPr marL="0" indent="0">
              <a:lnSpc>
                <a:spcPct val="100000"/>
              </a:lnSpc>
              <a:spcBef>
                <a:spcPct val="0"/>
              </a:spcBef>
              <a:buFontTx/>
              <a:buNone/>
              <a:defRPr/>
            </a:pPr>
            <a:r>
              <a:rPr lang="sv-SE" altLang="en-US" sz="1600" dirty="0"/>
              <a:t>3GPP SA3 Chairman</a:t>
            </a:r>
          </a:p>
          <a:p>
            <a:pPr marL="0" indent="0">
              <a:lnSpc>
                <a:spcPct val="100000"/>
              </a:lnSpc>
              <a:spcBef>
                <a:spcPct val="0"/>
              </a:spcBef>
              <a:buFontTx/>
              <a:buNone/>
              <a:defRPr/>
            </a:pPr>
            <a:r>
              <a:rPr lang="sv-SE" altLang="en-US" sz="1600" dirty="0"/>
              <a:t>mail: suresh.p.nair@nokia.com</a:t>
            </a:r>
          </a:p>
          <a:p>
            <a:pPr marL="0" indent="0">
              <a:lnSpc>
                <a:spcPct val="100000"/>
              </a:lnSpc>
              <a:spcBef>
                <a:spcPct val="0"/>
              </a:spcBef>
              <a:buFontTx/>
              <a:buNone/>
              <a:defRPr/>
            </a:pPr>
            <a:r>
              <a:rPr lang="sv-SE" altLang="en-US" sz="1600" dirty="0"/>
              <a:t>phone: +1 973 978 9038</a:t>
            </a:r>
          </a:p>
          <a:p>
            <a:pPr marL="0" indent="0">
              <a:buFontTx/>
              <a:buNone/>
              <a:defRPr/>
            </a:pPr>
            <a:endParaRPr lang="sv-SE" altLang="en-US" dirty="0"/>
          </a:p>
        </p:txBody>
      </p:sp>
      <p:pic>
        <p:nvPicPr>
          <p:cNvPr id="8196" name="Picture 3">
            <a:extLst>
              <a:ext uri="{FF2B5EF4-FFF2-40B4-BE49-F238E27FC236}">
                <a16:creationId xmlns:a16="http://schemas.microsoft.com/office/drawing/2014/main" id="{94301D49-B92C-4755-AF23-C63A418E47C7}"/>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550988" y="1943100"/>
            <a:ext cx="8863012" cy="300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9A0BF4D-B165-4C49-88D3-062043E4C14D}"/>
              </a:ext>
            </a:extLst>
          </p:cNvPr>
          <p:cNvSpPr>
            <a:spLocks noGrp="1"/>
          </p:cNvSpPr>
          <p:nvPr>
            <p:ph type="title"/>
          </p:nvPr>
        </p:nvSpPr>
        <p:spPr>
          <a:xfrm>
            <a:off x="655320" y="341984"/>
            <a:ext cx="5120114" cy="1692794"/>
          </a:xfrm>
        </p:spPr>
        <p:txBody>
          <a:bodyPr vert="horz" lIns="91440" tIns="45720" rIns="91440" bIns="45720" rtlCol="0" anchor="ctr">
            <a:normAutofit/>
          </a:bodyPr>
          <a:lstStyle/>
          <a:p>
            <a:pPr eaLnBrk="1" hangingPunct="1"/>
            <a:r>
              <a:rPr lang="en-US" dirty="0"/>
              <a:t>Outline</a:t>
            </a:r>
          </a:p>
        </p:txBody>
      </p:sp>
      <p:cxnSp>
        <p:nvCxnSpPr>
          <p:cNvPr id="7" name="Straight Arrow Connector 9">
            <a:extLst>
              <a:ext uri="{FF2B5EF4-FFF2-40B4-BE49-F238E27FC236}">
                <a16:creationId xmlns:a16="http://schemas.microsoft.com/office/drawing/2014/main" id="{E4A809D5-3600-46D4-A466-67F2349A54FB}"/>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655320" y="2316480"/>
            <a:ext cx="4572000" cy="0"/>
          </a:xfrm>
          <a:prstGeom prst="straightConnector1">
            <a:avLst/>
          </a:prstGeom>
          <a:ln w="19050" cap="sq">
            <a:solidFill>
              <a:schemeClr val="tx1"/>
            </a:solidFill>
            <a:tailEnd type="none"/>
          </a:ln>
        </p:spPr>
        <p:style>
          <a:lnRef idx="1">
            <a:schemeClr val="accent1"/>
          </a:lnRef>
          <a:fillRef idx="0">
            <a:schemeClr val="accent1"/>
          </a:fillRef>
          <a:effectRef idx="0">
            <a:schemeClr val="accent1"/>
          </a:effectRef>
          <a:fontRef idx="minor">
            <a:schemeClr val="tx1"/>
          </a:fontRef>
        </p:style>
      </p:cxnSp>
      <p:sp>
        <p:nvSpPr>
          <p:cNvPr id="3" name="Content Placeholder 2">
            <a:extLst>
              <a:ext uri="{FF2B5EF4-FFF2-40B4-BE49-F238E27FC236}">
                <a16:creationId xmlns:a16="http://schemas.microsoft.com/office/drawing/2014/main" id="{A6F639F3-3BD3-4C77-B720-4DF4ADD21901}"/>
              </a:ext>
            </a:extLst>
          </p:cNvPr>
          <p:cNvSpPr>
            <a:spLocks noGrp="1"/>
          </p:cNvSpPr>
          <p:nvPr>
            <p:ph idx="1"/>
          </p:nvPr>
        </p:nvSpPr>
        <p:spPr>
          <a:xfrm>
            <a:off x="655321" y="2575034"/>
            <a:ext cx="8778046" cy="3462228"/>
          </a:xfrm>
        </p:spPr>
        <p:txBody>
          <a:bodyPr vert="horz" lIns="91440" tIns="45720" rIns="91440" bIns="45720" rtlCol="0">
            <a:normAutofit/>
          </a:bodyPr>
          <a:lstStyle/>
          <a:p>
            <a:pPr eaLnBrk="1" hangingPunct="1">
              <a:buFont typeface="Arial" panose="020B0604020202020204" pitchFamily="34" charset="0"/>
              <a:buChar char="•"/>
            </a:pPr>
            <a:r>
              <a:rPr lang="en-US" sz="2400" dirty="0"/>
              <a:t>General information</a:t>
            </a:r>
          </a:p>
          <a:p>
            <a:pPr eaLnBrk="1" hangingPunct="1">
              <a:buFont typeface="Arial" panose="020B0604020202020204" pitchFamily="34" charset="0"/>
              <a:buChar char="•"/>
            </a:pPr>
            <a:r>
              <a:rPr lang="en-US" sz="2400" dirty="0"/>
              <a:t>Outcome of SA3 submissions</a:t>
            </a:r>
          </a:p>
          <a:p>
            <a:pPr eaLnBrk="1" hangingPunct="1">
              <a:buFont typeface="Arial" panose="020B0604020202020204" pitchFamily="34" charset="0"/>
              <a:buChar char="•"/>
            </a:pPr>
            <a:r>
              <a:rPr lang="en-US" sz="2400" dirty="0"/>
              <a:t>Approved related WID/SIDs</a:t>
            </a:r>
          </a:p>
          <a:p>
            <a:pPr eaLnBrk="1" hangingPunct="1">
              <a:buFont typeface="Arial" panose="020B0604020202020204" pitchFamily="34" charset="0"/>
              <a:buChar char="•"/>
            </a:pPr>
            <a:r>
              <a:rPr lang="en-US" sz="2400" dirty="0"/>
              <a:t>Report on specific topics: Rel-18 timeline</a:t>
            </a:r>
          </a:p>
          <a:p>
            <a:pPr eaLnBrk="1" hangingPunct="1">
              <a:buFont typeface="Arial" panose="020B0604020202020204" pitchFamily="34" charset="0"/>
              <a:buChar char="•"/>
            </a:pPr>
            <a:r>
              <a:rPr lang="en-US" sz="2400" dirty="0"/>
              <a:t>Rel-19 timeline</a:t>
            </a:r>
          </a:p>
          <a:p>
            <a:pPr marL="0" indent="0" eaLnBrk="1" hangingPunct="1">
              <a:buNone/>
            </a:pPr>
            <a:endParaRPr lang="en-US" sz="2400" dirty="0"/>
          </a:p>
          <a:p>
            <a:pPr eaLnBrk="1" hangingPunct="1">
              <a:buFont typeface="Arial" panose="020B0604020202020204" pitchFamily="34" charset="0"/>
              <a:buChar char="•"/>
            </a:pPr>
            <a:endParaRPr lang="en-US" sz="2400" dirty="0"/>
          </a:p>
          <a:p>
            <a:pPr marL="0" indent="0" eaLnBrk="1" hangingPunct="1">
              <a:buNone/>
            </a:pPr>
            <a:endParaRPr lang="en-US" sz="2400" dirty="0"/>
          </a:p>
          <a:p>
            <a:pPr eaLnBrk="1" hangingPunct="1">
              <a:buFont typeface="Arial" panose="020B0604020202020204" pitchFamily="34" charset="0"/>
              <a:buChar char="•"/>
            </a:pPr>
            <a:endParaRPr lang="en-US" sz="2400" dirty="0"/>
          </a:p>
        </p:txBody>
      </p:sp>
    </p:spTree>
    <p:extLst>
      <p:ext uri="{BB962C8B-B14F-4D97-AF65-F5344CB8AC3E}">
        <p14:creationId xmlns:p14="http://schemas.microsoft.com/office/powerpoint/2010/main" val="2021875202"/>
      </p:ext>
    </p:extLst>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6EA62F-77EA-4269-B2B3-149D052A00C8}"/>
              </a:ext>
            </a:extLst>
          </p:cNvPr>
          <p:cNvSpPr>
            <a:spLocks noGrp="1"/>
          </p:cNvSpPr>
          <p:nvPr>
            <p:ph type="title"/>
          </p:nvPr>
        </p:nvSpPr>
        <p:spPr/>
        <p:txBody>
          <a:bodyPr/>
          <a:lstStyle/>
          <a:p>
            <a:r>
              <a:rPr lang="sv-SE" dirty="0"/>
              <a:t>General information</a:t>
            </a:r>
          </a:p>
        </p:txBody>
      </p:sp>
      <p:sp>
        <p:nvSpPr>
          <p:cNvPr id="3" name="Content Placeholder 2">
            <a:extLst>
              <a:ext uri="{FF2B5EF4-FFF2-40B4-BE49-F238E27FC236}">
                <a16:creationId xmlns:a16="http://schemas.microsoft.com/office/drawing/2014/main" id="{66321AD9-6172-4EE6-8DF0-EEF44C736C79}"/>
              </a:ext>
            </a:extLst>
          </p:cNvPr>
          <p:cNvSpPr>
            <a:spLocks noGrp="1"/>
          </p:cNvSpPr>
          <p:nvPr>
            <p:ph idx="1"/>
          </p:nvPr>
        </p:nvSpPr>
        <p:spPr>
          <a:solidFill>
            <a:schemeClr val="accent1">
              <a:lumMod val="20000"/>
              <a:lumOff val="80000"/>
            </a:schemeClr>
          </a:solidFill>
          <a:effectLst>
            <a:outerShdw blurRad="50800" dist="50800" dir="5400000" algn="ctr" rotWithShape="0">
              <a:schemeClr val="accent1">
                <a:lumMod val="20000"/>
                <a:lumOff val="80000"/>
              </a:schemeClr>
            </a:outerShdw>
          </a:effectLst>
        </p:spPr>
        <p:txBody>
          <a:bodyPr/>
          <a:lstStyle/>
          <a:p>
            <a:r>
              <a:rPr lang="en-GB" sz="2400" u="sng" dirty="0"/>
              <a:t>Input</a:t>
            </a:r>
          </a:p>
          <a:p>
            <a:pPr lvl="1"/>
            <a:r>
              <a:rPr lang="en-GB" sz="2000" dirty="0"/>
              <a:t>The SA#100 documents: </a:t>
            </a:r>
            <a:r>
              <a:rPr lang="en-US" sz="1800" u="sng" dirty="0">
                <a:solidFill>
                  <a:srgbClr val="0000FF"/>
                </a:solidFill>
                <a:effectLst/>
                <a:latin typeface="Arial" panose="020B0604020202020204" pitchFamily="34" charset="0"/>
                <a:ea typeface="Calibri" panose="020F0502020204030204" pitchFamily="34" charset="0"/>
                <a:hlinkClick r:id="rId3"/>
              </a:rPr>
              <a:t>https://www.3gpp.org/ftp/tsg_sa/TSG_SA/TSGS_100_Taipei_2023-06/Docs</a:t>
            </a:r>
            <a:endParaRPr lang="en-GB" sz="2000" dirty="0">
              <a:highlight>
                <a:srgbClr val="FFFF00"/>
              </a:highlight>
            </a:endParaRPr>
          </a:p>
          <a:p>
            <a:pPr lvl="1"/>
            <a:r>
              <a:rPr lang="en-GB" sz="2000" dirty="0"/>
              <a:t>The RAN#100  documents: </a:t>
            </a:r>
            <a:r>
              <a:rPr lang="sv-SE" sz="2000" dirty="0">
                <a:hlinkClick r:id="rId4"/>
              </a:rPr>
              <a:t>https://www.3gpp.org/ftp/tsg_ran/TSG_RAN/TSGR_100/Docs</a:t>
            </a:r>
            <a:r>
              <a:rPr lang="sv-SE" sz="2000" dirty="0"/>
              <a:t> </a:t>
            </a:r>
          </a:p>
          <a:p>
            <a:pPr lvl="1"/>
            <a:r>
              <a:rPr lang="en-GB" sz="2000" dirty="0"/>
              <a:t>The CT#100 documents: </a:t>
            </a:r>
            <a:r>
              <a:rPr lang="sv-SE" sz="2000" dirty="0">
                <a:hlinkClick r:id="rId5"/>
              </a:rPr>
              <a:t>https://www.3gpp.org/ftp/tsg_ct/TSG_CT/TSGC_100_Taipei/Docs</a:t>
            </a:r>
            <a:r>
              <a:rPr lang="sv-SE" sz="2000" dirty="0"/>
              <a:t> </a:t>
            </a:r>
            <a:endParaRPr lang="sv-SE" dirty="0"/>
          </a:p>
        </p:txBody>
      </p:sp>
      <p:sp>
        <p:nvSpPr>
          <p:cNvPr id="4" name="Content Placeholder 3">
            <a:extLst>
              <a:ext uri="{FF2B5EF4-FFF2-40B4-BE49-F238E27FC236}">
                <a16:creationId xmlns:a16="http://schemas.microsoft.com/office/drawing/2014/main" id="{411235D6-695C-4AE1-8BD0-6DA98BE0EE81}"/>
              </a:ext>
            </a:extLst>
          </p:cNvPr>
          <p:cNvSpPr>
            <a:spLocks noGrp="1"/>
          </p:cNvSpPr>
          <p:nvPr>
            <p:ph idx="10"/>
          </p:nvPr>
        </p:nvSpPr>
        <p:spPr>
          <a:xfrm>
            <a:off x="6228861" y="1825625"/>
            <a:ext cx="5744836" cy="4351338"/>
          </a:xfrm>
          <a:solidFill>
            <a:schemeClr val="accent4">
              <a:lumMod val="20000"/>
              <a:lumOff val="80000"/>
            </a:schemeClr>
          </a:solidFill>
        </p:spPr>
        <p:txBody>
          <a:bodyPr/>
          <a:lstStyle/>
          <a:p>
            <a:r>
              <a:rPr lang="sv-SE" sz="2400" u="sng" dirty="0"/>
              <a:t>Reports</a:t>
            </a:r>
          </a:p>
          <a:p>
            <a:pPr marL="179705" marR="0">
              <a:spcBef>
                <a:spcPts val="0"/>
              </a:spcBef>
              <a:spcAft>
                <a:spcPts val="0"/>
              </a:spcAft>
            </a:pPr>
            <a:r>
              <a:rPr lang="en-GB" sz="2000" dirty="0"/>
              <a:t>SA#100 report: </a:t>
            </a:r>
            <a:r>
              <a:rPr lang="en-US" sz="1800" dirty="0">
                <a:solidFill>
                  <a:srgbClr val="001135"/>
                </a:solidFill>
                <a:effectLst/>
                <a:latin typeface="Arial" panose="020B0604020202020204" pitchFamily="34" charset="0"/>
                <a:ea typeface="Calibri" panose="020F0502020204030204" pitchFamily="34" charset="0"/>
              </a:rPr>
              <a:t>SA#100</a:t>
            </a:r>
            <a:endParaRPr lang="en-US" sz="1800" dirty="0">
              <a:effectLst/>
              <a:latin typeface="Calibri" panose="020F0502020204030204" pitchFamily="34" charset="0"/>
              <a:ea typeface="Calibri" panose="020F0502020204030204" pitchFamily="34" charset="0"/>
            </a:endParaRPr>
          </a:p>
          <a:p>
            <a:pPr marL="179705" marR="0">
              <a:spcBef>
                <a:spcPts val="0"/>
              </a:spcBef>
              <a:spcAft>
                <a:spcPts val="0"/>
              </a:spcAft>
            </a:pPr>
            <a:r>
              <a:rPr lang="en-US" sz="1800" u="sng" dirty="0">
                <a:solidFill>
                  <a:srgbClr val="0000FF"/>
                </a:solidFill>
                <a:effectLst/>
                <a:latin typeface="Arial" panose="020B0604020202020204" pitchFamily="34" charset="0"/>
                <a:ea typeface="Calibri" panose="020F0502020204030204" pitchFamily="34" charset="0"/>
                <a:hlinkClick r:id="rId6"/>
              </a:rPr>
              <a:t>https://www.3gpp.org/ftp/tsg_sa/TSG_SA/TSGS_100_Taipei_2023-06/Report</a:t>
            </a:r>
            <a:endParaRPr lang="en-US" sz="1800" u="sng" dirty="0">
              <a:solidFill>
                <a:srgbClr val="0000FF"/>
              </a:solidFill>
              <a:effectLst/>
              <a:latin typeface="Arial" panose="020B0604020202020204" pitchFamily="34" charset="0"/>
              <a:ea typeface="Calibri" panose="020F0502020204030204" pitchFamily="34" charset="0"/>
            </a:endParaRPr>
          </a:p>
          <a:p>
            <a:pPr marL="179705" marR="0">
              <a:spcBef>
                <a:spcPts val="0"/>
              </a:spcBef>
              <a:spcAft>
                <a:spcPts val="0"/>
              </a:spcAft>
            </a:pPr>
            <a:endParaRPr lang="en-US" sz="1800" dirty="0">
              <a:effectLst/>
              <a:latin typeface="Calibri" panose="020F0502020204030204" pitchFamily="34" charset="0"/>
              <a:ea typeface="Calibri" panose="020F0502020204030204" pitchFamily="34" charset="0"/>
            </a:endParaRPr>
          </a:p>
          <a:p>
            <a:pPr marL="179705" marR="0">
              <a:spcBef>
                <a:spcPts val="0"/>
              </a:spcBef>
              <a:spcAft>
                <a:spcPts val="0"/>
              </a:spcAft>
            </a:pPr>
            <a:r>
              <a:rPr lang="sv-FI" sz="1800" dirty="0">
                <a:solidFill>
                  <a:srgbClr val="001135"/>
                </a:solidFill>
                <a:effectLst/>
                <a:latin typeface="Arial" panose="020B0604020202020204" pitchFamily="34" charset="0"/>
                <a:ea typeface="Calibri" panose="020F0502020204030204" pitchFamily="34" charset="0"/>
              </a:rPr>
              <a:t>Rel-19 SA workshop</a:t>
            </a:r>
            <a:endParaRPr lang="en-US" sz="1800" dirty="0">
              <a:effectLst/>
              <a:latin typeface="Calibri" panose="020F0502020204030204" pitchFamily="34" charset="0"/>
              <a:ea typeface="Calibri" panose="020F0502020204030204" pitchFamily="34" charset="0"/>
            </a:endParaRPr>
          </a:p>
          <a:p>
            <a:r>
              <a:rPr lang="sv-FI" sz="1800" u="sng" dirty="0">
                <a:solidFill>
                  <a:srgbClr val="0000FF"/>
                </a:solidFill>
                <a:effectLst/>
                <a:latin typeface="Arial" panose="020B0604020202020204" pitchFamily="34" charset="0"/>
                <a:ea typeface="Calibri" panose="020F0502020204030204" pitchFamily="34" charset="0"/>
                <a:hlinkClick r:id="rId7"/>
              </a:rPr>
              <a:t>https://www.3gpp.org/ftp/tsg_sa/TSG_SA/Workshops/2023-06-13_Rel-19_WorkShop/Report</a:t>
            </a:r>
            <a:endParaRPr lang="sv-FI" sz="1800" u="sng" dirty="0">
              <a:solidFill>
                <a:srgbClr val="0000FF"/>
              </a:solidFill>
              <a:effectLst/>
              <a:latin typeface="Arial" panose="020B0604020202020204" pitchFamily="34" charset="0"/>
              <a:ea typeface="Calibri" panose="020F0502020204030204" pitchFamily="34" charset="0"/>
            </a:endParaRPr>
          </a:p>
          <a:p>
            <a:pPr marL="457200" lvl="1" indent="0">
              <a:buNone/>
            </a:pPr>
            <a:endParaRPr lang="en-US" sz="1600" dirty="0"/>
          </a:p>
          <a:p>
            <a:r>
              <a:rPr lang="en-US" sz="1600" b="1" i="0" u="sng" strike="noStrike" dirty="0">
                <a:solidFill>
                  <a:srgbClr val="0000FF"/>
                </a:solidFill>
                <a:effectLst/>
                <a:latin typeface="Arial" panose="020B0604020202020204" pitchFamily="34" charset="0"/>
                <a:hlinkClick r:id="rId8"/>
              </a:rPr>
              <a:t>SP-230680</a:t>
            </a:r>
            <a:r>
              <a:rPr lang="en-US" sz="1600" dirty="0"/>
              <a:t> </a:t>
            </a:r>
            <a:r>
              <a:rPr lang="en-US" sz="1600" b="0" i="0" u="none" strike="noStrike" dirty="0">
                <a:solidFill>
                  <a:srgbClr val="000000"/>
                </a:solidFill>
                <a:effectLst/>
                <a:latin typeface="Arial" panose="020B0604020202020204" pitchFamily="34" charset="0"/>
              </a:rPr>
              <a:t>SA WG3 Chair report to SA#100</a:t>
            </a:r>
            <a:r>
              <a:rPr lang="en-US" sz="1600" dirty="0"/>
              <a:t>  </a:t>
            </a:r>
          </a:p>
          <a:p>
            <a:pPr marL="457200" lvl="1" indent="0">
              <a:buNone/>
            </a:pPr>
            <a:endParaRPr lang="en-US" sz="2000" dirty="0"/>
          </a:p>
        </p:txBody>
      </p:sp>
    </p:spTree>
    <p:extLst>
      <p:ext uri="{BB962C8B-B14F-4D97-AF65-F5344CB8AC3E}">
        <p14:creationId xmlns:p14="http://schemas.microsoft.com/office/powerpoint/2010/main" val="4085006794"/>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F0ABC1-E959-40A4-87E2-B56926DFE305}"/>
              </a:ext>
            </a:extLst>
          </p:cNvPr>
          <p:cNvSpPr>
            <a:spLocks noGrp="1"/>
          </p:cNvSpPr>
          <p:nvPr>
            <p:ph type="title"/>
          </p:nvPr>
        </p:nvSpPr>
        <p:spPr/>
        <p:txBody>
          <a:bodyPr/>
          <a:lstStyle/>
          <a:p>
            <a:r>
              <a:rPr lang="sv-SE" dirty="0"/>
              <a:t>Outcome of SA3 submissions</a:t>
            </a:r>
          </a:p>
        </p:txBody>
      </p:sp>
      <p:sp>
        <p:nvSpPr>
          <p:cNvPr id="5" name="Content Placeholder 4">
            <a:extLst>
              <a:ext uri="{FF2B5EF4-FFF2-40B4-BE49-F238E27FC236}">
                <a16:creationId xmlns:a16="http://schemas.microsoft.com/office/drawing/2014/main" id="{E1E2C71D-159C-4427-AF4A-F930C16488CC}"/>
              </a:ext>
            </a:extLst>
          </p:cNvPr>
          <p:cNvSpPr>
            <a:spLocks noGrp="1"/>
          </p:cNvSpPr>
          <p:nvPr>
            <p:ph idx="1"/>
          </p:nvPr>
        </p:nvSpPr>
        <p:spPr/>
        <p:txBody>
          <a:bodyPr/>
          <a:lstStyle/>
          <a:p>
            <a:r>
              <a:rPr lang="en-US" sz="2400" dirty="0"/>
              <a:t> SA3 submissions approved as submitted except,</a:t>
            </a:r>
          </a:p>
          <a:p>
            <a:pPr lvl="1"/>
            <a:endParaRPr lang="en-US" sz="2000" dirty="0"/>
          </a:p>
          <a:p>
            <a:pPr lvl="1"/>
            <a:endParaRPr lang="en-US" sz="2000" dirty="0"/>
          </a:p>
          <a:p>
            <a:pPr lvl="1"/>
            <a:endParaRPr lang="en-US" sz="2000" dirty="0"/>
          </a:p>
          <a:p>
            <a:pPr lvl="1"/>
            <a:r>
              <a:rPr lang="en-US" sz="2000" dirty="0"/>
              <a:t>LS were noted</a:t>
            </a:r>
          </a:p>
          <a:p>
            <a:pPr lvl="1"/>
            <a:endParaRPr lang="en-US" sz="2000" dirty="0"/>
          </a:p>
          <a:p>
            <a:pPr lvl="1"/>
            <a:endParaRPr lang="en-US" sz="2000" dirty="0"/>
          </a:p>
          <a:p>
            <a:endParaRPr lang="en-US" sz="2400" dirty="0"/>
          </a:p>
          <a:p>
            <a:r>
              <a:rPr lang="en-US" sz="2400" dirty="0"/>
              <a:t>All SA3-LI contributions were approved as submitted. </a:t>
            </a:r>
          </a:p>
          <a:p>
            <a:endParaRPr lang="en-US" sz="2400" dirty="0"/>
          </a:p>
          <a:p>
            <a:r>
              <a:rPr lang="en-US" sz="2400" dirty="0"/>
              <a:t> All CRs, WIDs approved</a:t>
            </a:r>
          </a:p>
          <a:p>
            <a:endParaRPr lang="en-US" sz="2400" dirty="0"/>
          </a:p>
          <a:p>
            <a:pPr lvl="1"/>
            <a:endParaRPr lang="en-GB" sz="2000" dirty="0"/>
          </a:p>
          <a:p>
            <a:pPr lvl="1"/>
            <a:endParaRPr lang="sv-SE" sz="2000" dirty="0"/>
          </a:p>
        </p:txBody>
      </p:sp>
      <p:graphicFrame>
        <p:nvGraphicFramePr>
          <p:cNvPr id="3" name="Table 2">
            <a:extLst>
              <a:ext uri="{FF2B5EF4-FFF2-40B4-BE49-F238E27FC236}">
                <a16:creationId xmlns:a16="http://schemas.microsoft.com/office/drawing/2014/main" id="{8FB5B0F7-0E21-A630-A5BA-01EA12F0068B}"/>
              </a:ext>
            </a:extLst>
          </p:cNvPr>
          <p:cNvGraphicFramePr>
            <a:graphicFrameLocks noGrp="1"/>
          </p:cNvGraphicFramePr>
          <p:nvPr>
            <p:extLst>
              <p:ext uri="{D42A27DB-BD31-4B8C-83A1-F6EECF244321}">
                <p14:modId xmlns:p14="http://schemas.microsoft.com/office/powerpoint/2010/main" val="1082162451"/>
              </p:ext>
            </p:extLst>
          </p:nvPr>
        </p:nvGraphicFramePr>
        <p:xfrm>
          <a:off x="1408671" y="2217133"/>
          <a:ext cx="7549978" cy="760433"/>
        </p:xfrm>
        <a:graphic>
          <a:graphicData uri="http://schemas.openxmlformats.org/drawingml/2006/table">
            <a:tbl>
              <a:tblPr>
                <a:tableStyleId>{5C22544A-7EE6-4342-B048-85BDC9FD1C3A}</a:tableStyleId>
              </a:tblPr>
              <a:tblGrid>
                <a:gridCol w="1503979">
                  <a:extLst>
                    <a:ext uri="{9D8B030D-6E8A-4147-A177-3AD203B41FA5}">
                      <a16:colId xmlns:a16="http://schemas.microsoft.com/office/drawing/2014/main" val="4025296742"/>
                    </a:ext>
                  </a:extLst>
                </a:gridCol>
                <a:gridCol w="6045999">
                  <a:extLst>
                    <a:ext uri="{9D8B030D-6E8A-4147-A177-3AD203B41FA5}">
                      <a16:colId xmlns:a16="http://schemas.microsoft.com/office/drawing/2014/main" val="1662632759"/>
                    </a:ext>
                  </a:extLst>
                </a:gridCol>
              </a:tblGrid>
              <a:tr h="170595">
                <a:tc>
                  <a:txBody>
                    <a:bodyPr/>
                    <a:lstStyle/>
                    <a:p>
                      <a:pPr algn="l" fontAlgn="t"/>
                      <a:r>
                        <a:rPr lang="en-US" sz="1800" u="sng" strike="noStrike" dirty="0">
                          <a:effectLst/>
                          <a:hlinkClick r:id="rId2"/>
                        </a:rPr>
                        <a:t>SP-230556</a:t>
                      </a:r>
                      <a:endParaRPr lang="en-US" sz="1800" b="1" i="0" u="sng" strike="noStrike" dirty="0">
                        <a:solidFill>
                          <a:srgbClr val="0000FF"/>
                        </a:solidFill>
                        <a:effectLst/>
                        <a:latin typeface="Arial" panose="020B0604020202020204" pitchFamily="34" charset="0"/>
                      </a:endParaRPr>
                    </a:p>
                  </a:txBody>
                  <a:tcPr marL="0" marR="0" marT="0" marB="0">
                    <a:solidFill>
                      <a:schemeClr val="accent2">
                        <a:lumMod val="20000"/>
                        <a:lumOff val="80000"/>
                      </a:schemeClr>
                    </a:solidFill>
                  </a:tcPr>
                </a:tc>
                <a:tc>
                  <a:txBody>
                    <a:bodyPr/>
                    <a:lstStyle/>
                    <a:p>
                      <a:pPr algn="l" fontAlgn="t"/>
                      <a:r>
                        <a:rPr lang="en-US" sz="1800" u="none" strike="noStrike">
                          <a:effectLst/>
                        </a:rPr>
                        <a:t>Revised WID: 5G ProSe Secondary Authentication</a:t>
                      </a:r>
                      <a:endParaRPr lang="en-US" sz="1800" b="0" i="0" u="none" strike="noStrike">
                        <a:solidFill>
                          <a:srgbClr val="000000"/>
                        </a:solidFill>
                        <a:effectLst/>
                        <a:latin typeface="Arial" panose="020B0604020202020204" pitchFamily="34" charset="0"/>
                      </a:endParaRPr>
                    </a:p>
                  </a:txBody>
                  <a:tcPr marL="0" marR="0" marT="0" marB="0">
                    <a:solidFill>
                      <a:schemeClr val="accent2">
                        <a:lumMod val="20000"/>
                        <a:lumOff val="80000"/>
                      </a:schemeClr>
                    </a:solidFill>
                  </a:tcPr>
                </a:tc>
                <a:extLst>
                  <a:ext uri="{0D108BD9-81ED-4DB2-BD59-A6C34878D82A}">
                    <a16:rowId xmlns:a16="http://schemas.microsoft.com/office/drawing/2014/main" val="366858062"/>
                  </a:ext>
                </a:extLst>
              </a:tr>
              <a:tr h="486113">
                <a:tc>
                  <a:txBody>
                    <a:bodyPr/>
                    <a:lstStyle/>
                    <a:p>
                      <a:pPr algn="l" fontAlgn="t"/>
                      <a:r>
                        <a:rPr lang="en-US" sz="1800" u="sng" strike="noStrike" dirty="0">
                          <a:effectLst/>
                          <a:hlinkClick r:id="rId3"/>
                        </a:rPr>
                        <a:t>SP-230590</a:t>
                      </a:r>
                      <a:endParaRPr lang="en-US" sz="1800" b="1" i="0" u="sng" strike="noStrike" dirty="0">
                        <a:solidFill>
                          <a:srgbClr val="0000FF"/>
                        </a:solidFill>
                        <a:effectLst/>
                        <a:latin typeface="Arial" panose="020B0604020202020204" pitchFamily="34" charset="0"/>
                      </a:endParaRPr>
                    </a:p>
                  </a:txBody>
                  <a:tcPr marL="0" marR="0" marT="0" marB="0">
                    <a:solidFill>
                      <a:schemeClr val="accent2">
                        <a:lumMod val="20000"/>
                        <a:lumOff val="80000"/>
                      </a:schemeClr>
                    </a:solidFill>
                  </a:tcPr>
                </a:tc>
                <a:tc>
                  <a:txBody>
                    <a:bodyPr/>
                    <a:lstStyle/>
                    <a:p>
                      <a:pPr algn="l" fontAlgn="t"/>
                      <a:r>
                        <a:rPr lang="en-US" sz="1800" u="none" strike="noStrike" dirty="0">
                          <a:effectLst/>
                        </a:rPr>
                        <a:t>Exception sheet for ProSe Secondary Authentication</a:t>
                      </a:r>
                      <a:endParaRPr lang="en-US" sz="1800" b="0" i="0" u="none" strike="noStrike" dirty="0">
                        <a:solidFill>
                          <a:srgbClr val="000000"/>
                        </a:solidFill>
                        <a:effectLst/>
                        <a:latin typeface="Arial" panose="020B0604020202020204" pitchFamily="34" charset="0"/>
                      </a:endParaRPr>
                    </a:p>
                  </a:txBody>
                  <a:tcPr marL="0" marR="0" marT="0" marB="0">
                    <a:solidFill>
                      <a:schemeClr val="accent2">
                        <a:lumMod val="20000"/>
                        <a:lumOff val="80000"/>
                      </a:schemeClr>
                    </a:solidFill>
                  </a:tcPr>
                </a:tc>
                <a:extLst>
                  <a:ext uri="{0D108BD9-81ED-4DB2-BD59-A6C34878D82A}">
                    <a16:rowId xmlns:a16="http://schemas.microsoft.com/office/drawing/2014/main" val="402698088"/>
                  </a:ext>
                </a:extLst>
              </a:tr>
            </a:tbl>
          </a:graphicData>
        </a:graphic>
      </p:graphicFrame>
      <p:graphicFrame>
        <p:nvGraphicFramePr>
          <p:cNvPr id="4" name="Table 3">
            <a:extLst>
              <a:ext uri="{FF2B5EF4-FFF2-40B4-BE49-F238E27FC236}">
                <a16:creationId xmlns:a16="http://schemas.microsoft.com/office/drawing/2014/main" id="{D1799E5E-4A29-0B64-01FD-C584CCA7A48F}"/>
              </a:ext>
            </a:extLst>
          </p:cNvPr>
          <p:cNvGraphicFramePr>
            <a:graphicFrameLocks noGrp="1"/>
          </p:cNvGraphicFramePr>
          <p:nvPr>
            <p:extLst>
              <p:ext uri="{D42A27DB-BD31-4B8C-83A1-F6EECF244321}">
                <p14:modId xmlns:p14="http://schemas.microsoft.com/office/powerpoint/2010/main" val="1150533937"/>
              </p:ext>
            </p:extLst>
          </p:nvPr>
        </p:nvGraphicFramePr>
        <p:xfrm>
          <a:off x="1680519" y="3586848"/>
          <a:ext cx="8810367" cy="930618"/>
        </p:xfrm>
        <a:graphic>
          <a:graphicData uri="http://schemas.openxmlformats.org/drawingml/2006/table">
            <a:tbl>
              <a:tblPr>
                <a:tableStyleId>{5C22544A-7EE6-4342-B048-85BDC9FD1C3A}</a:tableStyleId>
              </a:tblPr>
              <a:tblGrid>
                <a:gridCol w="1755054">
                  <a:extLst>
                    <a:ext uri="{9D8B030D-6E8A-4147-A177-3AD203B41FA5}">
                      <a16:colId xmlns:a16="http://schemas.microsoft.com/office/drawing/2014/main" val="3385068135"/>
                    </a:ext>
                  </a:extLst>
                </a:gridCol>
                <a:gridCol w="7055313">
                  <a:extLst>
                    <a:ext uri="{9D8B030D-6E8A-4147-A177-3AD203B41FA5}">
                      <a16:colId xmlns:a16="http://schemas.microsoft.com/office/drawing/2014/main" val="1926395248"/>
                    </a:ext>
                  </a:extLst>
                </a:gridCol>
              </a:tblGrid>
              <a:tr h="381978">
                <a:tc>
                  <a:txBody>
                    <a:bodyPr/>
                    <a:lstStyle/>
                    <a:p>
                      <a:pPr algn="l" fontAlgn="t"/>
                      <a:r>
                        <a:rPr lang="en-US" sz="1800" u="sng" strike="noStrike">
                          <a:effectLst/>
                          <a:hlinkClick r:id="rId4"/>
                        </a:rPr>
                        <a:t>SP-230403</a:t>
                      </a:r>
                      <a:endParaRPr lang="en-US" sz="1800" b="1" i="0" u="sng" strike="noStrike">
                        <a:solidFill>
                          <a:srgbClr val="0000FF"/>
                        </a:solidFill>
                        <a:effectLst/>
                        <a:latin typeface="Arial" panose="020B0604020202020204" pitchFamily="34" charset="0"/>
                      </a:endParaRPr>
                    </a:p>
                  </a:txBody>
                  <a:tcPr marL="0" marR="0" marT="0" marB="0"/>
                </a:tc>
                <a:tc>
                  <a:txBody>
                    <a:bodyPr/>
                    <a:lstStyle/>
                    <a:p>
                      <a:pPr algn="l" fontAlgn="t"/>
                      <a:r>
                        <a:rPr lang="en-US" sz="1800" u="none" strike="noStrike" dirty="0">
                          <a:effectLst/>
                        </a:rPr>
                        <a:t>LS from SA WG3: LS on Roaming architecture updates</a:t>
                      </a:r>
                      <a:endParaRPr lang="en-US" sz="1800" b="0" i="0" u="none" strike="noStrike" dirty="0">
                        <a:solidFill>
                          <a:srgbClr val="000000"/>
                        </a:solidFill>
                        <a:effectLst/>
                        <a:latin typeface="Arial" panose="020B0604020202020204" pitchFamily="34" charset="0"/>
                      </a:endParaRPr>
                    </a:p>
                  </a:txBody>
                  <a:tcPr marL="0" marR="0" marT="0" marB="0"/>
                </a:tc>
                <a:extLst>
                  <a:ext uri="{0D108BD9-81ED-4DB2-BD59-A6C34878D82A}">
                    <a16:rowId xmlns:a16="http://schemas.microsoft.com/office/drawing/2014/main" val="4281434633"/>
                  </a:ext>
                </a:extLst>
              </a:tr>
              <a:tr h="446914">
                <a:tc>
                  <a:txBody>
                    <a:bodyPr/>
                    <a:lstStyle/>
                    <a:p>
                      <a:pPr algn="l" fontAlgn="t"/>
                      <a:r>
                        <a:rPr lang="en-US" sz="1800" u="sng" strike="noStrike">
                          <a:effectLst/>
                          <a:hlinkClick r:id="rId5"/>
                        </a:rPr>
                        <a:t>SP-230425</a:t>
                      </a:r>
                      <a:endParaRPr lang="en-US" sz="1800" b="1" i="0" u="sng" strike="noStrike">
                        <a:solidFill>
                          <a:srgbClr val="0000FF"/>
                        </a:solidFill>
                        <a:effectLst/>
                        <a:latin typeface="Arial" panose="020B0604020202020204" pitchFamily="34" charset="0"/>
                      </a:endParaRPr>
                    </a:p>
                  </a:txBody>
                  <a:tcPr marL="0" marR="0" marT="0" marB="0"/>
                </a:tc>
                <a:tc>
                  <a:txBody>
                    <a:bodyPr/>
                    <a:lstStyle/>
                    <a:p>
                      <a:pPr algn="l" fontAlgn="t"/>
                      <a:r>
                        <a:rPr lang="en-US" sz="1800" u="none" strike="noStrike" dirty="0">
                          <a:effectLst/>
                        </a:rPr>
                        <a:t>LS from SA WG3: LS on Further input to address GSMA LS on requirements for intermediaries in the roaming ecosystem (S3-232344)</a:t>
                      </a:r>
                      <a:endParaRPr lang="en-US" sz="1800" b="0" i="0" u="none" strike="noStrike" dirty="0">
                        <a:solidFill>
                          <a:srgbClr val="000000"/>
                        </a:solidFill>
                        <a:effectLst/>
                        <a:latin typeface="Arial" panose="020B0604020202020204" pitchFamily="34" charset="0"/>
                      </a:endParaRPr>
                    </a:p>
                  </a:txBody>
                  <a:tcPr marL="0" marR="0" marT="0" marB="0"/>
                </a:tc>
                <a:extLst>
                  <a:ext uri="{0D108BD9-81ED-4DB2-BD59-A6C34878D82A}">
                    <a16:rowId xmlns:a16="http://schemas.microsoft.com/office/drawing/2014/main" val="1654845981"/>
                  </a:ext>
                </a:extLst>
              </a:tr>
            </a:tbl>
          </a:graphicData>
        </a:graphic>
      </p:graphicFrame>
    </p:spTree>
    <p:extLst>
      <p:ext uri="{BB962C8B-B14F-4D97-AF65-F5344CB8AC3E}">
        <p14:creationId xmlns:p14="http://schemas.microsoft.com/office/powerpoint/2010/main" val="2659985958"/>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F0ABC1-E959-40A4-87E2-B56926DFE305}"/>
              </a:ext>
            </a:extLst>
          </p:cNvPr>
          <p:cNvSpPr>
            <a:spLocks noGrp="1"/>
          </p:cNvSpPr>
          <p:nvPr>
            <p:ph type="title"/>
          </p:nvPr>
        </p:nvSpPr>
        <p:spPr/>
        <p:txBody>
          <a:bodyPr/>
          <a:lstStyle/>
          <a:p>
            <a:r>
              <a:rPr lang="sv-SE" dirty="0"/>
              <a:t>Approved SA3 </a:t>
            </a:r>
            <a:r>
              <a:rPr lang="sv-SE" dirty="0" err="1"/>
              <a:t>WIDs</a:t>
            </a:r>
            <a:endParaRPr lang="sv-SE" dirty="0"/>
          </a:p>
        </p:txBody>
      </p:sp>
      <p:graphicFrame>
        <p:nvGraphicFramePr>
          <p:cNvPr id="4" name="Table 3">
            <a:extLst>
              <a:ext uri="{FF2B5EF4-FFF2-40B4-BE49-F238E27FC236}">
                <a16:creationId xmlns:a16="http://schemas.microsoft.com/office/drawing/2014/main" id="{6A617D42-FF5D-908C-1B84-78BE14D2B81D}"/>
              </a:ext>
            </a:extLst>
          </p:cNvPr>
          <p:cNvGraphicFramePr>
            <a:graphicFrameLocks noGrp="1"/>
          </p:cNvGraphicFramePr>
          <p:nvPr>
            <p:extLst>
              <p:ext uri="{D42A27DB-BD31-4B8C-83A1-F6EECF244321}">
                <p14:modId xmlns:p14="http://schemas.microsoft.com/office/powerpoint/2010/main" val="3695255123"/>
              </p:ext>
            </p:extLst>
          </p:nvPr>
        </p:nvGraphicFramePr>
        <p:xfrm>
          <a:off x="630194" y="2067946"/>
          <a:ext cx="10898659" cy="1693355"/>
        </p:xfrm>
        <a:graphic>
          <a:graphicData uri="http://schemas.openxmlformats.org/drawingml/2006/table">
            <a:tbl>
              <a:tblPr firstRow="1" firstCol="1" bandRow="1">
                <a:tableStyleId>{5C22544A-7EE6-4342-B048-85BDC9FD1C3A}</a:tableStyleId>
              </a:tblPr>
              <a:tblGrid>
                <a:gridCol w="1359244">
                  <a:extLst>
                    <a:ext uri="{9D8B030D-6E8A-4147-A177-3AD203B41FA5}">
                      <a16:colId xmlns:a16="http://schemas.microsoft.com/office/drawing/2014/main" val="167622968"/>
                    </a:ext>
                  </a:extLst>
                </a:gridCol>
                <a:gridCol w="9539415">
                  <a:extLst>
                    <a:ext uri="{9D8B030D-6E8A-4147-A177-3AD203B41FA5}">
                      <a16:colId xmlns:a16="http://schemas.microsoft.com/office/drawing/2014/main" val="3847265713"/>
                    </a:ext>
                  </a:extLst>
                </a:gridCol>
              </a:tblGrid>
              <a:tr h="213360">
                <a:tc>
                  <a:txBody>
                    <a:bodyPr/>
                    <a:lstStyle/>
                    <a:p>
                      <a:pPr>
                        <a:lnSpc>
                          <a:spcPct val="107000"/>
                        </a:lnSpc>
                        <a:spcAft>
                          <a:spcPts val="800"/>
                        </a:spcAft>
                      </a:pPr>
                      <a:r>
                        <a:rPr lang="en-US" sz="1800" u="sng">
                          <a:effectLst/>
                          <a:hlinkClick r:id="rId2"/>
                        </a:rPr>
                        <a:t>SP-230557</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US" sz="1800">
                          <a:effectLst/>
                        </a:rPr>
                        <a:t>New WID for Security aspects on User Consent for 3GPP services Phase 2</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766628751"/>
                  </a:ext>
                </a:extLst>
              </a:tr>
              <a:tr h="340360">
                <a:tc>
                  <a:txBody>
                    <a:bodyPr/>
                    <a:lstStyle/>
                    <a:p>
                      <a:pPr>
                        <a:lnSpc>
                          <a:spcPct val="107000"/>
                        </a:lnSpc>
                        <a:spcAft>
                          <a:spcPts val="800"/>
                        </a:spcAft>
                      </a:pPr>
                      <a:r>
                        <a:rPr lang="en-US" sz="1800" u="sng">
                          <a:effectLst/>
                          <a:hlinkClick r:id="rId3"/>
                        </a:rPr>
                        <a:t>SP-230559</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US" sz="1800" dirty="0">
                          <a:effectLst/>
                        </a:rPr>
                        <a:t>New WID on security enhancements for MBS Phase 2</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2467233209"/>
                  </a:ext>
                </a:extLst>
              </a:tr>
              <a:tr h="310515">
                <a:tc>
                  <a:txBody>
                    <a:bodyPr/>
                    <a:lstStyle/>
                    <a:p>
                      <a:pPr>
                        <a:lnSpc>
                          <a:spcPct val="107000"/>
                        </a:lnSpc>
                        <a:spcAft>
                          <a:spcPts val="800"/>
                        </a:spcAft>
                      </a:pPr>
                      <a:r>
                        <a:rPr lang="en-US" sz="1800" u="sng">
                          <a:effectLst/>
                          <a:hlinkClick r:id="rId4"/>
                        </a:rPr>
                        <a:t>SP-230560</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US" sz="1800">
                          <a:effectLst/>
                        </a:rPr>
                        <a:t>New WID for security of SEAL Data Delivery enabler</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3186708790"/>
                  </a:ext>
                </a:extLst>
              </a:tr>
              <a:tr h="381000">
                <a:tc>
                  <a:txBody>
                    <a:bodyPr/>
                    <a:lstStyle/>
                    <a:p>
                      <a:pPr>
                        <a:lnSpc>
                          <a:spcPct val="107000"/>
                        </a:lnSpc>
                        <a:spcAft>
                          <a:spcPts val="800"/>
                        </a:spcAft>
                      </a:pPr>
                      <a:r>
                        <a:rPr lang="en-US" sz="1800" u="sng">
                          <a:effectLst/>
                          <a:hlinkClick r:id="rId5"/>
                        </a:rPr>
                        <a:t>SP-230768</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US" sz="1800" dirty="0">
                          <a:effectLst/>
                        </a:rPr>
                        <a:t>Revised WID on Automated certificate management in SBA</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3068930918"/>
                  </a:ext>
                </a:extLst>
              </a:tr>
              <a:tr h="381000">
                <a:tc>
                  <a:txBody>
                    <a:bodyPr/>
                    <a:lstStyle/>
                    <a:p>
                      <a:pPr>
                        <a:lnSpc>
                          <a:spcPct val="107000"/>
                        </a:lnSpc>
                        <a:spcAft>
                          <a:spcPts val="800"/>
                        </a:spcAft>
                      </a:pPr>
                      <a:r>
                        <a:rPr lang="en-US" sz="1800" u="sng">
                          <a:effectLst/>
                          <a:hlinkClick r:id="rId6"/>
                        </a:rPr>
                        <a:t>SP-230769</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US" sz="1800" dirty="0">
                          <a:effectLst/>
                        </a:rPr>
                        <a:t>Revised WID on Security Aspects of Ranging Based Services and </a:t>
                      </a:r>
                      <a:r>
                        <a:rPr lang="en-US" sz="1800" dirty="0" err="1">
                          <a:effectLst/>
                        </a:rPr>
                        <a:t>Sidelink</a:t>
                      </a:r>
                      <a:r>
                        <a:rPr lang="en-US" sz="1800" dirty="0">
                          <a:effectLst/>
                        </a:rPr>
                        <a:t> Positioning</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69855447"/>
                  </a:ext>
                </a:extLst>
              </a:tr>
            </a:tbl>
          </a:graphicData>
        </a:graphic>
      </p:graphicFrame>
    </p:spTree>
    <p:extLst>
      <p:ext uri="{BB962C8B-B14F-4D97-AF65-F5344CB8AC3E}">
        <p14:creationId xmlns:p14="http://schemas.microsoft.com/office/powerpoint/2010/main" val="996032151"/>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F0ABC1-E959-40A4-87E2-B56926DFE305}"/>
              </a:ext>
            </a:extLst>
          </p:cNvPr>
          <p:cNvSpPr>
            <a:spLocks noGrp="1"/>
          </p:cNvSpPr>
          <p:nvPr>
            <p:ph type="title"/>
          </p:nvPr>
        </p:nvSpPr>
        <p:spPr/>
        <p:txBody>
          <a:bodyPr/>
          <a:lstStyle/>
          <a:p>
            <a:r>
              <a:rPr lang="sv-SE" dirty="0"/>
              <a:t>Approved SA3 TSs</a:t>
            </a:r>
          </a:p>
        </p:txBody>
      </p:sp>
      <p:graphicFrame>
        <p:nvGraphicFramePr>
          <p:cNvPr id="3" name="Table 2">
            <a:extLst>
              <a:ext uri="{FF2B5EF4-FFF2-40B4-BE49-F238E27FC236}">
                <a16:creationId xmlns:a16="http://schemas.microsoft.com/office/drawing/2014/main" id="{AFCE0F0D-BEAD-7A33-DE84-B8AF006AF85C}"/>
              </a:ext>
            </a:extLst>
          </p:cNvPr>
          <p:cNvGraphicFramePr>
            <a:graphicFrameLocks noGrp="1"/>
          </p:cNvGraphicFramePr>
          <p:nvPr>
            <p:extLst>
              <p:ext uri="{D42A27DB-BD31-4B8C-83A1-F6EECF244321}">
                <p14:modId xmlns:p14="http://schemas.microsoft.com/office/powerpoint/2010/main" val="1804945713"/>
              </p:ext>
            </p:extLst>
          </p:nvPr>
        </p:nvGraphicFramePr>
        <p:xfrm>
          <a:off x="593125" y="1999043"/>
          <a:ext cx="11046940" cy="1259840"/>
        </p:xfrm>
        <a:graphic>
          <a:graphicData uri="http://schemas.openxmlformats.org/drawingml/2006/table">
            <a:tbl>
              <a:tblPr firstRow="1" firstCol="1" bandRow="1">
                <a:tableStyleId>{5C22544A-7EE6-4342-B048-85BDC9FD1C3A}</a:tableStyleId>
              </a:tblPr>
              <a:tblGrid>
                <a:gridCol w="1235675">
                  <a:extLst>
                    <a:ext uri="{9D8B030D-6E8A-4147-A177-3AD203B41FA5}">
                      <a16:colId xmlns:a16="http://schemas.microsoft.com/office/drawing/2014/main" val="2892061869"/>
                    </a:ext>
                  </a:extLst>
                </a:gridCol>
                <a:gridCol w="9811265">
                  <a:extLst>
                    <a:ext uri="{9D8B030D-6E8A-4147-A177-3AD203B41FA5}">
                      <a16:colId xmlns:a16="http://schemas.microsoft.com/office/drawing/2014/main" val="3689492048"/>
                    </a:ext>
                  </a:extLst>
                </a:gridCol>
              </a:tblGrid>
              <a:tr h="412115">
                <a:tc>
                  <a:txBody>
                    <a:bodyPr/>
                    <a:lstStyle/>
                    <a:p>
                      <a:pPr>
                        <a:lnSpc>
                          <a:spcPct val="107000"/>
                        </a:lnSpc>
                        <a:spcAft>
                          <a:spcPts val="800"/>
                        </a:spcAft>
                      </a:pPr>
                      <a:r>
                        <a:rPr lang="en-US" sz="1800" u="sng">
                          <a:effectLst/>
                          <a:hlinkClick r:id="rId2"/>
                        </a:rPr>
                        <a:t>SP-230571</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US" sz="1800">
                          <a:effectLst/>
                        </a:rPr>
                        <a:t>TS 33.526 'Security Assurance Specification for Management Function (MnF)'</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424985428"/>
                  </a:ext>
                </a:extLst>
              </a:tr>
              <a:tr h="443865">
                <a:tc>
                  <a:txBody>
                    <a:bodyPr/>
                    <a:lstStyle/>
                    <a:p>
                      <a:pPr>
                        <a:lnSpc>
                          <a:spcPct val="107000"/>
                        </a:lnSpc>
                        <a:spcAft>
                          <a:spcPts val="800"/>
                        </a:spcAft>
                      </a:pPr>
                      <a:r>
                        <a:rPr lang="en-US" sz="1800" u="sng">
                          <a:effectLst/>
                          <a:hlinkClick r:id="rId3"/>
                        </a:rPr>
                        <a:t>SP-230573</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US" sz="1800" dirty="0">
                          <a:effectLst/>
                        </a:rPr>
                        <a:t>TS 33.523 '5G Security Assurance Specification (SCAS); Split gNB product classes'</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3315502678"/>
                  </a:ext>
                </a:extLst>
              </a:tr>
              <a:tr h="403860">
                <a:tc>
                  <a:txBody>
                    <a:bodyPr/>
                    <a:lstStyle/>
                    <a:p>
                      <a:pPr>
                        <a:lnSpc>
                          <a:spcPct val="107000"/>
                        </a:lnSpc>
                        <a:spcAft>
                          <a:spcPts val="800"/>
                        </a:spcAft>
                      </a:pPr>
                      <a:r>
                        <a:rPr lang="en-US" sz="1800" u="sng">
                          <a:effectLst/>
                          <a:hlinkClick r:id="rId4"/>
                        </a:rPr>
                        <a:t>SP-230575</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en-US" sz="1800" dirty="0">
                          <a:effectLst/>
                        </a:rPr>
                        <a:t>TS 33.527 'Security Assurance Specification (SCAS) for 3GPP virtualized network products'</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3523644194"/>
                  </a:ext>
                </a:extLst>
              </a:tr>
            </a:tbl>
          </a:graphicData>
        </a:graphic>
      </p:graphicFrame>
    </p:spTree>
    <p:extLst>
      <p:ext uri="{BB962C8B-B14F-4D97-AF65-F5344CB8AC3E}">
        <p14:creationId xmlns:p14="http://schemas.microsoft.com/office/powerpoint/2010/main" val="3978584014"/>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F0ABC1-E959-40A4-87E2-B56926DFE305}"/>
              </a:ext>
            </a:extLst>
          </p:cNvPr>
          <p:cNvSpPr>
            <a:spLocks noGrp="1"/>
          </p:cNvSpPr>
          <p:nvPr>
            <p:ph type="title"/>
          </p:nvPr>
        </p:nvSpPr>
        <p:spPr/>
        <p:txBody>
          <a:bodyPr/>
          <a:lstStyle/>
          <a:p>
            <a:r>
              <a:rPr lang="sv-SE" dirty="0"/>
              <a:t>Approved SA3 TRs</a:t>
            </a:r>
          </a:p>
        </p:txBody>
      </p:sp>
      <p:graphicFrame>
        <p:nvGraphicFramePr>
          <p:cNvPr id="4" name="Table 3">
            <a:extLst>
              <a:ext uri="{FF2B5EF4-FFF2-40B4-BE49-F238E27FC236}">
                <a16:creationId xmlns:a16="http://schemas.microsoft.com/office/drawing/2014/main" id="{27087B17-5D05-491E-006C-18454FF62299}"/>
              </a:ext>
            </a:extLst>
          </p:cNvPr>
          <p:cNvGraphicFramePr>
            <a:graphicFrameLocks noGrp="1"/>
          </p:cNvGraphicFramePr>
          <p:nvPr>
            <p:extLst>
              <p:ext uri="{D42A27DB-BD31-4B8C-83A1-F6EECF244321}">
                <p14:modId xmlns:p14="http://schemas.microsoft.com/office/powerpoint/2010/main" val="3242925541"/>
              </p:ext>
            </p:extLst>
          </p:nvPr>
        </p:nvGraphicFramePr>
        <p:xfrm>
          <a:off x="395416" y="1782632"/>
          <a:ext cx="11528853" cy="4009518"/>
        </p:xfrm>
        <a:graphic>
          <a:graphicData uri="http://schemas.openxmlformats.org/drawingml/2006/table">
            <a:tbl>
              <a:tblPr firstRow="1" firstCol="1" bandRow="1"/>
              <a:tblGrid>
                <a:gridCol w="1322983">
                  <a:extLst>
                    <a:ext uri="{9D8B030D-6E8A-4147-A177-3AD203B41FA5}">
                      <a16:colId xmlns:a16="http://schemas.microsoft.com/office/drawing/2014/main" val="1327963172"/>
                    </a:ext>
                  </a:extLst>
                </a:gridCol>
                <a:gridCol w="10205870">
                  <a:extLst>
                    <a:ext uri="{9D8B030D-6E8A-4147-A177-3AD203B41FA5}">
                      <a16:colId xmlns:a16="http://schemas.microsoft.com/office/drawing/2014/main" val="1262724242"/>
                    </a:ext>
                  </a:extLst>
                </a:gridCol>
              </a:tblGrid>
              <a:tr h="361950">
                <a:tc>
                  <a:txBody>
                    <a:bodyPr/>
                    <a:lstStyle/>
                    <a:p>
                      <a:pPr>
                        <a:lnSpc>
                          <a:spcPct val="107000"/>
                        </a:lnSpc>
                        <a:spcAft>
                          <a:spcPts val="800"/>
                        </a:spcAft>
                      </a:pPr>
                      <a:r>
                        <a:rPr lang="en-US" sz="1800" b="1" u="sng">
                          <a:solidFill>
                            <a:srgbClr val="0000FF"/>
                          </a:solidFill>
                          <a:effectLst/>
                          <a:latin typeface="Arial" panose="020B0604020202020204" pitchFamily="34" charset="0"/>
                          <a:ea typeface="Times New Roman" panose="02020603050405020304" pitchFamily="18" charset="0"/>
                          <a:cs typeface="Times New Roman" panose="02020603050405020304" pitchFamily="18" charset="0"/>
                          <a:hlinkClick r:id="rId2"/>
                        </a:rPr>
                        <a:t>SP-230563</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accent6">
                        <a:lumMod val="20000"/>
                        <a:lumOff val="80000"/>
                      </a:schemeClr>
                    </a:solidFill>
                  </a:tcPr>
                </a:tc>
                <a:tc>
                  <a:txBody>
                    <a:bodyPr/>
                    <a:lstStyle/>
                    <a:p>
                      <a:pPr>
                        <a:lnSpc>
                          <a:spcPct val="107000"/>
                        </a:lnSpc>
                        <a:spcAft>
                          <a:spcPts val="800"/>
                        </a:spcAft>
                      </a:pPr>
                      <a:r>
                        <a:rPr lang="en-US" sz="1800">
                          <a:effectLst/>
                          <a:latin typeface="Arial" panose="020B0604020202020204" pitchFamily="34" charset="0"/>
                          <a:ea typeface="Times New Roman" panose="02020603050405020304" pitchFamily="18" charset="0"/>
                          <a:cs typeface="Times New Roman" panose="02020603050405020304" pitchFamily="18" charset="0"/>
                        </a:rPr>
                        <a:t>TR 33.887 'Study on security aspects for 5WWC phase 2'</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accent6">
                        <a:lumMod val="20000"/>
                        <a:lumOff val="80000"/>
                      </a:schemeClr>
                    </a:solidFill>
                  </a:tcPr>
                </a:tc>
                <a:extLst>
                  <a:ext uri="{0D108BD9-81ED-4DB2-BD59-A6C34878D82A}">
                    <a16:rowId xmlns:a16="http://schemas.microsoft.com/office/drawing/2014/main" val="441491399"/>
                  </a:ext>
                </a:extLst>
              </a:tr>
              <a:tr h="354330">
                <a:tc>
                  <a:txBody>
                    <a:bodyPr/>
                    <a:lstStyle/>
                    <a:p>
                      <a:pPr>
                        <a:lnSpc>
                          <a:spcPct val="107000"/>
                        </a:lnSpc>
                        <a:spcAft>
                          <a:spcPts val="800"/>
                        </a:spcAft>
                      </a:pPr>
                      <a:r>
                        <a:rPr lang="en-US" sz="1800" b="1" u="sng">
                          <a:solidFill>
                            <a:srgbClr val="0000FF"/>
                          </a:solidFill>
                          <a:effectLst/>
                          <a:latin typeface="Arial" panose="020B0604020202020204" pitchFamily="34" charset="0"/>
                          <a:ea typeface="Times New Roman" panose="02020603050405020304" pitchFamily="18" charset="0"/>
                          <a:cs typeface="Times New Roman" panose="02020603050405020304" pitchFamily="18" charset="0"/>
                          <a:hlinkClick r:id="rId3"/>
                        </a:rPr>
                        <a:t>SP-230564</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accent6">
                        <a:lumMod val="20000"/>
                        <a:lumOff val="80000"/>
                      </a:schemeClr>
                    </a:solidFill>
                  </a:tcPr>
                </a:tc>
                <a:tc>
                  <a:txBody>
                    <a:bodyPr/>
                    <a:lstStyle/>
                    <a:p>
                      <a:pPr>
                        <a:lnSpc>
                          <a:spcPct val="107000"/>
                        </a:lnSpc>
                        <a:spcAft>
                          <a:spcPts val="800"/>
                        </a:spcAft>
                      </a:pPr>
                      <a:r>
                        <a:rPr lang="en-US" sz="1800">
                          <a:effectLst/>
                          <a:latin typeface="Arial" panose="020B0604020202020204" pitchFamily="34" charset="0"/>
                          <a:ea typeface="Times New Roman" panose="02020603050405020304" pitchFamily="18" charset="0"/>
                          <a:cs typeface="Times New Roman" panose="02020603050405020304" pitchFamily="18" charset="0"/>
                        </a:rPr>
                        <a:t>TR 33.886 'Study on enhanced security for phase 3 network slicing'</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accent6">
                        <a:lumMod val="20000"/>
                        <a:lumOff val="80000"/>
                      </a:schemeClr>
                    </a:solidFill>
                  </a:tcPr>
                </a:tc>
                <a:extLst>
                  <a:ext uri="{0D108BD9-81ED-4DB2-BD59-A6C34878D82A}">
                    <a16:rowId xmlns:a16="http://schemas.microsoft.com/office/drawing/2014/main" val="3533209045"/>
                  </a:ext>
                </a:extLst>
              </a:tr>
              <a:tr h="327025">
                <a:tc>
                  <a:txBody>
                    <a:bodyPr/>
                    <a:lstStyle/>
                    <a:p>
                      <a:pPr>
                        <a:lnSpc>
                          <a:spcPct val="107000"/>
                        </a:lnSpc>
                        <a:spcAft>
                          <a:spcPts val="800"/>
                        </a:spcAft>
                      </a:pPr>
                      <a:r>
                        <a:rPr lang="en-US" sz="1800" b="1" u="sng">
                          <a:solidFill>
                            <a:srgbClr val="0000FF"/>
                          </a:solidFill>
                          <a:effectLst/>
                          <a:latin typeface="Arial" panose="020B0604020202020204" pitchFamily="34" charset="0"/>
                          <a:ea typeface="Times New Roman" panose="02020603050405020304" pitchFamily="18" charset="0"/>
                          <a:cs typeface="Times New Roman" panose="02020603050405020304" pitchFamily="18" charset="0"/>
                          <a:hlinkClick r:id="rId4"/>
                        </a:rPr>
                        <a:t>SP-230565</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accent6">
                        <a:lumMod val="20000"/>
                        <a:lumOff val="80000"/>
                      </a:schemeClr>
                    </a:solidFill>
                  </a:tcPr>
                </a:tc>
                <a:tc>
                  <a:txBody>
                    <a:bodyPr/>
                    <a:lstStyle/>
                    <a:p>
                      <a:pPr>
                        <a:lnSpc>
                          <a:spcPct val="107000"/>
                        </a:lnSpc>
                        <a:spcAft>
                          <a:spcPts val="800"/>
                        </a:spcAft>
                      </a:pPr>
                      <a:r>
                        <a:rPr lang="en-US" sz="1800">
                          <a:effectLst/>
                          <a:latin typeface="Arial" panose="020B0604020202020204" pitchFamily="34" charset="0"/>
                          <a:ea typeface="Times New Roman" panose="02020603050405020304" pitchFamily="18" charset="0"/>
                          <a:cs typeface="Times New Roman" panose="02020603050405020304" pitchFamily="18" charset="0"/>
                        </a:rPr>
                        <a:t>TR 33.893 ' Study on security aspects of ranging based services and sidelink positioning'</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accent6">
                        <a:lumMod val="20000"/>
                        <a:lumOff val="80000"/>
                      </a:schemeClr>
                    </a:solidFill>
                  </a:tcPr>
                </a:tc>
                <a:extLst>
                  <a:ext uri="{0D108BD9-81ED-4DB2-BD59-A6C34878D82A}">
                    <a16:rowId xmlns:a16="http://schemas.microsoft.com/office/drawing/2014/main" val="910937108"/>
                  </a:ext>
                </a:extLst>
              </a:tr>
              <a:tr h="353695">
                <a:tc>
                  <a:txBody>
                    <a:bodyPr/>
                    <a:lstStyle/>
                    <a:p>
                      <a:pPr>
                        <a:lnSpc>
                          <a:spcPct val="107000"/>
                        </a:lnSpc>
                        <a:spcAft>
                          <a:spcPts val="800"/>
                        </a:spcAft>
                      </a:pPr>
                      <a:r>
                        <a:rPr lang="en-US" sz="1800" b="1" u="sng">
                          <a:solidFill>
                            <a:srgbClr val="0000FF"/>
                          </a:solidFill>
                          <a:effectLst/>
                          <a:latin typeface="Arial" panose="020B0604020202020204" pitchFamily="34" charset="0"/>
                          <a:ea typeface="Times New Roman" panose="02020603050405020304" pitchFamily="18" charset="0"/>
                          <a:cs typeface="Times New Roman" panose="02020603050405020304" pitchFamily="18" charset="0"/>
                          <a:hlinkClick r:id="rId5"/>
                        </a:rPr>
                        <a:t>SP-230566</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accent6">
                        <a:lumMod val="20000"/>
                        <a:lumOff val="80000"/>
                      </a:schemeClr>
                    </a:solidFill>
                  </a:tcPr>
                </a:tc>
                <a:tc>
                  <a:txBody>
                    <a:bodyPr/>
                    <a:lstStyle/>
                    <a:p>
                      <a:pPr>
                        <a:lnSpc>
                          <a:spcPct val="107000"/>
                        </a:lnSpc>
                        <a:spcAft>
                          <a:spcPts val="800"/>
                        </a:spcAft>
                      </a:pPr>
                      <a:r>
                        <a:rPr lang="en-US" sz="1800">
                          <a:effectLst/>
                          <a:latin typeface="Arial" panose="020B0604020202020204" pitchFamily="34" charset="0"/>
                          <a:ea typeface="Times New Roman" panose="02020603050405020304" pitchFamily="18" charset="0"/>
                          <a:cs typeface="Times New Roman" panose="02020603050405020304" pitchFamily="18" charset="0"/>
                        </a:rPr>
                        <a:t>TR 33.700-28 'Study on security aspects of satellite access'</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accent6">
                        <a:lumMod val="20000"/>
                        <a:lumOff val="80000"/>
                      </a:schemeClr>
                    </a:solidFill>
                  </a:tcPr>
                </a:tc>
                <a:extLst>
                  <a:ext uri="{0D108BD9-81ED-4DB2-BD59-A6C34878D82A}">
                    <a16:rowId xmlns:a16="http://schemas.microsoft.com/office/drawing/2014/main" val="1314284826"/>
                  </a:ext>
                </a:extLst>
              </a:tr>
              <a:tr h="373380">
                <a:tc>
                  <a:txBody>
                    <a:bodyPr/>
                    <a:lstStyle/>
                    <a:p>
                      <a:pPr>
                        <a:lnSpc>
                          <a:spcPct val="107000"/>
                        </a:lnSpc>
                        <a:spcAft>
                          <a:spcPts val="800"/>
                        </a:spcAft>
                      </a:pPr>
                      <a:r>
                        <a:rPr lang="en-US" sz="1800" b="1" u="sng">
                          <a:solidFill>
                            <a:srgbClr val="0000FF"/>
                          </a:solidFill>
                          <a:effectLst/>
                          <a:latin typeface="Arial" panose="020B0604020202020204" pitchFamily="34" charset="0"/>
                          <a:ea typeface="Times New Roman" panose="02020603050405020304" pitchFamily="18" charset="0"/>
                          <a:cs typeface="Times New Roman" panose="02020603050405020304" pitchFamily="18" charset="0"/>
                          <a:hlinkClick r:id="rId6"/>
                        </a:rPr>
                        <a:t>SP-230567</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accent6">
                        <a:lumMod val="20000"/>
                        <a:lumOff val="80000"/>
                      </a:schemeClr>
                    </a:solidFill>
                  </a:tcPr>
                </a:tc>
                <a:tc>
                  <a:txBody>
                    <a:bodyPr/>
                    <a:lstStyle/>
                    <a:p>
                      <a:pPr>
                        <a:lnSpc>
                          <a:spcPct val="107000"/>
                        </a:lnSpc>
                        <a:spcAft>
                          <a:spcPts val="800"/>
                        </a:spcAft>
                      </a:pPr>
                      <a:r>
                        <a:rPr lang="en-US" sz="1800" dirty="0">
                          <a:effectLst/>
                          <a:latin typeface="Arial" panose="020B0604020202020204" pitchFamily="34" charset="0"/>
                          <a:ea typeface="Times New Roman" panose="02020603050405020304" pitchFamily="18" charset="0"/>
                          <a:cs typeface="Times New Roman" panose="02020603050405020304" pitchFamily="18" charset="0"/>
                        </a:rPr>
                        <a:t>TR 33.740 'Study on security aspects of Proximity Based Services (ProSe) in 5G System (5GS) phase 2'</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accent6">
                        <a:lumMod val="20000"/>
                        <a:lumOff val="80000"/>
                      </a:schemeClr>
                    </a:solidFill>
                  </a:tcPr>
                </a:tc>
                <a:extLst>
                  <a:ext uri="{0D108BD9-81ED-4DB2-BD59-A6C34878D82A}">
                    <a16:rowId xmlns:a16="http://schemas.microsoft.com/office/drawing/2014/main" val="828498731"/>
                  </a:ext>
                </a:extLst>
              </a:tr>
              <a:tr h="373380">
                <a:tc>
                  <a:txBody>
                    <a:bodyPr/>
                    <a:lstStyle/>
                    <a:p>
                      <a:pPr>
                        <a:lnSpc>
                          <a:spcPct val="107000"/>
                        </a:lnSpc>
                        <a:spcAft>
                          <a:spcPts val="800"/>
                        </a:spcAft>
                      </a:pPr>
                      <a:r>
                        <a:rPr lang="en-US" sz="1800" b="1" u="sng">
                          <a:solidFill>
                            <a:srgbClr val="0000FF"/>
                          </a:solidFill>
                          <a:effectLst/>
                          <a:latin typeface="Arial" panose="020B0604020202020204" pitchFamily="34" charset="0"/>
                          <a:ea typeface="Times New Roman" panose="02020603050405020304" pitchFamily="18" charset="0"/>
                          <a:cs typeface="Times New Roman" panose="02020603050405020304" pitchFamily="18" charset="0"/>
                          <a:hlinkClick r:id="rId7"/>
                        </a:rPr>
                        <a:t>SP-230568</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accent6">
                        <a:lumMod val="20000"/>
                        <a:lumOff val="80000"/>
                      </a:schemeClr>
                    </a:solidFill>
                  </a:tcPr>
                </a:tc>
                <a:tc>
                  <a:txBody>
                    <a:bodyPr/>
                    <a:lstStyle/>
                    <a:p>
                      <a:pPr>
                        <a:lnSpc>
                          <a:spcPct val="107000"/>
                        </a:lnSpc>
                        <a:spcAft>
                          <a:spcPts val="800"/>
                        </a:spcAft>
                      </a:pPr>
                      <a:r>
                        <a:rPr lang="en-US" sz="1800">
                          <a:effectLst/>
                          <a:latin typeface="Arial" panose="020B0604020202020204" pitchFamily="34" charset="0"/>
                          <a:ea typeface="Times New Roman" panose="02020603050405020304" pitchFamily="18" charset="0"/>
                          <a:cs typeface="Times New Roman" panose="02020603050405020304" pitchFamily="18" charset="0"/>
                        </a:rPr>
                        <a:t>TR 33.884 'Study on application enablement aspects for subscriber-aware northbound API access'</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accent6">
                        <a:lumMod val="20000"/>
                        <a:lumOff val="80000"/>
                      </a:schemeClr>
                    </a:solidFill>
                  </a:tcPr>
                </a:tc>
                <a:extLst>
                  <a:ext uri="{0D108BD9-81ED-4DB2-BD59-A6C34878D82A}">
                    <a16:rowId xmlns:a16="http://schemas.microsoft.com/office/drawing/2014/main" val="3619590766"/>
                  </a:ext>
                </a:extLst>
              </a:tr>
              <a:tr h="283210">
                <a:tc>
                  <a:txBody>
                    <a:bodyPr/>
                    <a:lstStyle/>
                    <a:p>
                      <a:pPr>
                        <a:lnSpc>
                          <a:spcPct val="107000"/>
                        </a:lnSpc>
                        <a:spcAft>
                          <a:spcPts val="800"/>
                        </a:spcAft>
                      </a:pPr>
                      <a:r>
                        <a:rPr lang="en-US" sz="1800" b="1" u="sng">
                          <a:solidFill>
                            <a:srgbClr val="0000FF"/>
                          </a:solidFill>
                          <a:effectLst/>
                          <a:latin typeface="Arial" panose="020B0604020202020204" pitchFamily="34" charset="0"/>
                          <a:ea typeface="Times New Roman" panose="02020603050405020304" pitchFamily="18" charset="0"/>
                          <a:cs typeface="Times New Roman" panose="02020603050405020304" pitchFamily="18" charset="0"/>
                          <a:hlinkClick r:id="rId8"/>
                        </a:rPr>
                        <a:t>SP-230569</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accent6">
                        <a:lumMod val="20000"/>
                        <a:lumOff val="80000"/>
                      </a:schemeClr>
                    </a:solidFill>
                  </a:tcPr>
                </a:tc>
                <a:tc>
                  <a:txBody>
                    <a:bodyPr/>
                    <a:lstStyle/>
                    <a:p>
                      <a:pPr>
                        <a:lnSpc>
                          <a:spcPct val="107000"/>
                        </a:lnSpc>
                        <a:spcAft>
                          <a:spcPts val="800"/>
                        </a:spcAft>
                      </a:pPr>
                      <a:r>
                        <a:rPr lang="en-US" sz="1800">
                          <a:effectLst/>
                          <a:latin typeface="Arial" panose="020B0604020202020204" pitchFamily="34" charset="0"/>
                          <a:ea typeface="Times New Roman" panose="02020603050405020304" pitchFamily="18" charset="0"/>
                          <a:cs typeface="Times New Roman" panose="02020603050405020304" pitchFamily="18" charset="0"/>
                        </a:rPr>
                        <a:t>TR 33.738 'Study on security aspects of enablers for network automation for the 5G system Phase 3'</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accent6">
                        <a:lumMod val="20000"/>
                        <a:lumOff val="80000"/>
                      </a:schemeClr>
                    </a:solidFill>
                  </a:tcPr>
                </a:tc>
                <a:extLst>
                  <a:ext uri="{0D108BD9-81ED-4DB2-BD59-A6C34878D82A}">
                    <a16:rowId xmlns:a16="http://schemas.microsoft.com/office/drawing/2014/main" val="1314722790"/>
                  </a:ext>
                </a:extLst>
              </a:tr>
              <a:tr h="373380">
                <a:tc>
                  <a:txBody>
                    <a:bodyPr/>
                    <a:lstStyle/>
                    <a:p>
                      <a:pPr>
                        <a:lnSpc>
                          <a:spcPct val="107000"/>
                        </a:lnSpc>
                        <a:spcAft>
                          <a:spcPts val="800"/>
                        </a:spcAft>
                      </a:pPr>
                      <a:r>
                        <a:rPr lang="en-US" sz="1800" b="1" u="sng">
                          <a:solidFill>
                            <a:srgbClr val="0000FF"/>
                          </a:solidFill>
                          <a:effectLst/>
                          <a:latin typeface="Arial" panose="020B0604020202020204" pitchFamily="34" charset="0"/>
                          <a:ea typeface="Times New Roman" panose="02020603050405020304" pitchFamily="18" charset="0"/>
                          <a:cs typeface="Times New Roman" panose="02020603050405020304" pitchFamily="18" charset="0"/>
                          <a:hlinkClick r:id="rId9"/>
                        </a:rPr>
                        <a:t>SP-230570</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accent6">
                        <a:lumMod val="20000"/>
                        <a:lumOff val="80000"/>
                      </a:schemeClr>
                    </a:solidFill>
                  </a:tcPr>
                </a:tc>
                <a:tc>
                  <a:txBody>
                    <a:bodyPr/>
                    <a:lstStyle/>
                    <a:p>
                      <a:pPr>
                        <a:lnSpc>
                          <a:spcPct val="107000"/>
                        </a:lnSpc>
                        <a:spcAft>
                          <a:spcPts val="800"/>
                        </a:spcAft>
                      </a:pPr>
                      <a:r>
                        <a:rPr lang="en-US" sz="1800">
                          <a:effectLst/>
                          <a:latin typeface="Arial" panose="020B0604020202020204" pitchFamily="34" charset="0"/>
                          <a:ea typeface="Times New Roman" panose="02020603050405020304" pitchFamily="18" charset="0"/>
                          <a:cs typeface="Times New Roman" panose="02020603050405020304" pitchFamily="18" charset="0"/>
                        </a:rPr>
                        <a:t>TR 33.809 'Study on 5G security enhancements against False Base Stations (FBS)'</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accent6">
                        <a:lumMod val="20000"/>
                        <a:lumOff val="80000"/>
                      </a:schemeClr>
                    </a:solidFill>
                  </a:tcPr>
                </a:tc>
                <a:extLst>
                  <a:ext uri="{0D108BD9-81ED-4DB2-BD59-A6C34878D82A}">
                    <a16:rowId xmlns:a16="http://schemas.microsoft.com/office/drawing/2014/main" val="1708911851"/>
                  </a:ext>
                </a:extLst>
              </a:tr>
              <a:tr h="351790">
                <a:tc>
                  <a:txBody>
                    <a:bodyPr/>
                    <a:lstStyle/>
                    <a:p>
                      <a:pPr>
                        <a:lnSpc>
                          <a:spcPct val="107000"/>
                        </a:lnSpc>
                        <a:spcAft>
                          <a:spcPts val="800"/>
                        </a:spcAft>
                      </a:pPr>
                      <a:r>
                        <a:rPr lang="en-US" sz="1800" b="1" u="sng">
                          <a:solidFill>
                            <a:srgbClr val="0000FF"/>
                          </a:solidFill>
                          <a:effectLst/>
                          <a:latin typeface="Arial" panose="020B0604020202020204" pitchFamily="34" charset="0"/>
                          <a:ea typeface="Times New Roman" panose="02020603050405020304" pitchFamily="18" charset="0"/>
                          <a:cs typeface="Times New Roman" panose="02020603050405020304" pitchFamily="18" charset="0"/>
                          <a:hlinkClick r:id="rId10"/>
                        </a:rPr>
                        <a:t>SP-230572</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accent6">
                        <a:lumMod val="20000"/>
                        <a:lumOff val="80000"/>
                      </a:schemeClr>
                    </a:solidFill>
                  </a:tcPr>
                </a:tc>
                <a:tc>
                  <a:txBody>
                    <a:bodyPr/>
                    <a:lstStyle/>
                    <a:p>
                      <a:pPr>
                        <a:lnSpc>
                          <a:spcPct val="107000"/>
                        </a:lnSpc>
                        <a:spcAft>
                          <a:spcPts val="800"/>
                        </a:spcAft>
                      </a:pPr>
                      <a:r>
                        <a:rPr lang="en-US" sz="1800">
                          <a:effectLst/>
                          <a:latin typeface="Arial" panose="020B0604020202020204" pitchFamily="34" charset="0"/>
                          <a:ea typeface="Times New Roman" panose="02020603050405020304" pitchFamily="18" charset="0"/>
                          <a:cs typeface="Times New Roman" panose="02020603050405020304" pitchFamily="18" charset="0"/>
                        </a:rPr>
                        <a:t>TR 33.876 'Study on automated certificate management in Service-Based Architecture (SBA)'</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accent6">
                        <a:lumMod val="20000"/>
                        <a:lumOff val="80000"/>
                      </a:schemeClr>
                    </a:solidFill>
                  </a:tcPr>
                </a:tc>
                <a:extLst>
                  <a:ext uri="{0D108BD9-81ED-4DB2-BD59-A6C34878D82A}">
                    <a16:rowId xmlns:a16="http://schemas.microsoft.com/office/drawing/2014/main" val="117697777"/>
                  </a:ext>
                </a:extLst>
              </a:tr>
              <a:tr h="369570">
                <a:tc>
                  <a:txBody>
                    <a:bodyPr/>
                    <a:lstStyle/>
                    <a:p>
                      <a:pPr>
                        <a:lnSpc>
                          <a:spcPct val="107000"/>
                        </a:lnSpc>
                        <a:spcAft>
                          <a:spcPts val="800"/>
                        </a:spcAft>
                      </a:pPr>
                      <a:r>
                        <a:rPr lang="en-US" sz="1800" b="1" u="sng">
                          <a:solidFill>
                            <a:srgbClr val="0000FF"/>
                          </a:solidFill>
                          <a:effectLst/>
                          <a:latin typeface="Arial" panose="020B0604020202020204" pitchFamily="34" charset="0"/>
                          <a:ea typeface="Times New Roman" panose="02020603050405020304" pitchFamily="18" charset="0"/>
                          <a:cs typeface="Times New Roman" panose="02020603050405020304" pitchFamily="18" charset="0"/>
                          <a:hlinkClick r:id="rId11"/>
                        </a:rPr>
                        <a:t>SP-230574</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accent6">
                        <a:lumMod val="20000"/>
                        <a:lumOff val="80000"/>
                      </a:schemeClr>
                    </a:solidFill>
                  </a:tcPr>
                </a:tc>
                <a:tc>
                  <a:txBody>
                    <a:bodyPr/>
                    <a:lstStyle/>
                    <a:p>
                      <a:pPr>
                        <a:lnSpc>
                          <a:spcPct val="107000"/>
                        </a:lnSpc>
                        <a:spcAft>
                          <a:spcPts val="800"/>
                        </a:spcAft>
                      </a:pPr>
                      <a:r>
                        <a:rPr lang="en-US" sz="1800" dirty="0">
                          <a:effectLst/>
                          <a:latin typeface="Arial" panose="020B0604020202020204" pitchFamily="34" charset="0"/>
                          <a:ea typeface="Times New Roman" panose="02020603050405020304" pitchFamily="18" charset="0"/>
                          <a:cs typeface="Times New Roman" panose="02020603050405020304" pitchFamily="18" charset="0"/>
                        </a:rPr>
                        <a:t>TR 33.858 'Study on security aspects of enhanced support of Non-Public Networks (NPN) phase 2'</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accent6">
                        <a:lumMod val="20000"/>
                        <a:lumOff val="80000"/>
                      </a:schemeClr>
                    </a:solidFill>
                  </a:tcPr>
                </a:tc>
                <a:extLst>
                  <a:ext uri="{0D108BD9-81ED-4DB2-BD59-A6C34878D82A}">
                    <a16:rowId xmlns:a16="http://schemas.microsoft.com/office/drawing/2014/main" val="635120900"/>
                  </a:ext>
                </a:extLst>
              </a:tr>
            </a:tbl>
          </a:graphicData>
        </a:graphic>
      </p:graphicFrame>
    </p:spTree>
    <p:extLst>
      <p:ext uri="{BB962C8B-B14F-4D97-AF65-F5344CB8AC3E}">
        <p14:creationId xmlns:p14="http://schemas.microsoft.com/office/powerpoint/2010/main" val="3602791571"/>
      </p:ext>
    </p:extLst>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F0ABC1-E959-40A4-87E2-B56926DFE305}"/>
              </a:ext>
            </a:extLst>
          </p:cNvPr>
          <p:cNvSpPr>
            <a:spLocks noGrp="1"/>
          </p:cNvSpPr>
          <p:nvPr>
            <p:ph type="title"/>
          </p:nvPr>
        </p:nvSpPr>
        <p:spPr/>
        <p:txBody>
          <a:bodyPr/>
          <a:lstStyle/>
          <a:p>
            <a:r>
              <a:rPr lang="sv-SE" dirty="0"/>
              <a:t>Approved SA3 TRs</a:t>
            </a:r>
          </a:p>
        </p:txBody>
      </p:sp>
      <p:graphicFrame>
        <p:nvGraphicFramePr>
          <p:cNvPr id="3" name="Table 2">
            <a:extLst>
              <a:ext uri="{FF2B5EF4-FFF2-40B4-BE49-F238E27FC236}">
                <a16:creationId xmlns:a16="http://schemas.microsoft.com/office/drawing/2014/main" id="{6C15707F-4B2B-490A-AC88-150CD14EAE11}"/>
              </a:ext>
            </a:extLst>
          </p:cNvPr>
          <p:cNvGraphicFramePr>
            <a:graphicFrameLocks noGrp="1"/>
          </p:cNvGraphicFramePr>
          <p:nvPr>
            <p:extLst>
              <p:ext uri="{D42A27DB-BD31-4B8C-83A1-F6EECF244321}">
                <p14:modId xmlns:p14="http://schemas.microsoft.com/office/powerpoint/2010/main" val="2921289284"/>
              </p:ext>
            </p:extLst>
          </p:nvPr>
        </p:nvGraphicFramePr>
        <p:xfrm>
          <a:off x="210065" y="1999233"/>
          <a:ext cx="11677135" cy="2695004"/>
        </p:xfrm>
        <a:graphic>
          <a:graphicData uri="http://schemas.openxmlformats.org/drawingml/2006/table">
            <a:tbl>
              <a:tblPr firstRow="1" firstCol="1" bandRow="1"/>
              <a:tblGrid>
                <a:gridCol w="1393150">
                  <a:extLst>
                    <a:ext uri="{9D8B030D-6E8A-4147-A177-3AD203B41FA5}">
                      <a16:colId xmlns:a16="http://schemas.microsoft.com/office/drawing/2014/main" val="3835134666"/>
                    </a:ext>
                  </a:extLst>
                </a:gridCol>
                <a:gridCol w="10283985">
                  <a:extLst>
                    <a:ext uri="{9D8B030D-6E8A-4147-A177-3AD203B41FA5}">
                      <a16:colId xmlns:a16="http://schemas.microsoft.com/office/drawing/2014/main" val="3613664103"/>
                    </a:ext>
                  </a:extLst>
                </a:gridCol>
              </a:tblGrid>
              <a:tr h="300355">
                <a:tc>
                  <a:txBody>
                    <a:bodyPr/>
                    <a:lstStyle/>
                    <a:p>
                      <a:pPr>
                        <a:lnSpc>
                          <a:spcPct val="107000"/>
                        </a:lnSpc>
                        <a:spcAft>
                          <a:spcPts val="800"/>
                        </a:spcAft>
                      </a:pPr>
                      <a:r>
                        <a:rPr lang="en-US" sz="1800" b="1" u="sng">
                          <a:solidFill>
                            <a:srgbClr val="0000FF"/>
                          </a:solidFill>
                          <a:effectLst/>
                          <a:latin typeface="Arial" panose="020B0604020202020204" pitchFamily="34" charset="0"/>
                          <a:ea typeface="Times New Roman" panose="02020603050405020304" pitchFamily="18" charset="0"/>
                          <a:cs typeface="Times New Roman" panose="02020603050405020304" pitchFamily="18" charset="0"/>
                          <a:hlinkClick r:id="rId2"/>
                        </a:rPr>
                        <a:t>SP-230576</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a:noFill/>
                    </a:lnT>
                    <a:lnB w="12700" cap="flat" cmpd="sng" algn="ctr">
                      <a:solidFill>
                        <a:srgbClr val="A6A6A6"/>
                      </a:solidFill>
                      <a:prstDash val="solid"/>
                      <a:round/>
                      <a:headEnd type="none" w="med" len="med"/>
                      <a:tailEnd type="none" w="med" len="med"/>
                    </a:lnB>
                    <a:solidFill>
                      <a:schemeClr val="accent6">
                        <a:lumMod val="20000"/>
                        <a:lumOff val="80000"/>
                      </a:schemeClr>
                    </a:solidFill>
                  </a:tcPr>
                </a:tc>
                <a:tc>
                  <a:txBody>
                    <a:bodyPr/>
                    <a:lstStyle/>
                    <a:p>
                      <a:pPr>
                        <a:lnSpc>
                          <a:spcPct val="107000"/>
                        </a:lnSpc>
                        <a:spcAft>
                          <a:spcPts val="800"/>
                        </a:spcAft>
                      </a:pPr>
                      <a:r>
                        <a:rPr lang="en-US" sz="1800">
                          <a:effectLst/>
                          <a:latin typeface="Arial" panose="020B0604020202020204" pitchFamily="34" charset="0"/>
                          <a:ea typeface="Times New Roman" panose="02020603050405020304" pitchFamily="18" charset="0"/>
                          <a:cs typeface="Times New Roman" panose="02020603050405020304" pitchFamily="18" charset="0"/>
                        </a:rPr>
                        <a:t>TR 33.737 'Study on Authentication and Key Management for Applications (AKMA) phase 2'</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a:noFill/>
                    </a:lnT>
                    <a:lnB w="12700" cap="flat" cmpd="sng" algn="ctr">
                      <a:solidFill>
                        <a:srgbClr val="A6A6A6"/>
                      </a:solidFill>
                      <a:prstDash val="solid"/>
                      <a:round/>
                      <a:headEnd type="none" w="med" len="med"/>
                      <a:tailEnd type="none" w="med" len="med"/>
                    </a:lnB>
                    <a:solidFill>
                      <a:schemeClr val="accent6">
                        <a:lumMod val="20000"/>
                        <a:lumOff val="80000"/>
                      </a:schemeClr>
                    </a:solidFill>
                  </a:tcPr>
                </a:tc>
                <a:extLst>
                  <a:ext uri="{0D108BD9-81ED-4DB2-BD59-A6C34878D82A}">
                    <a16:rowId xmlns:a16="http://schemas.microsoft.com/office/drawing/2014/main" val="2492343078"/>
                  </a:ext>
                </a:extLst>
              </a:tr>
              <a:tr h="327025">
                <a:tc>
                  <a:txBody>
                    <a:bodyPr/>
                    <a:lstStyle/>
                    <a:p>
                      <a:pPr>
                        <a:lnSpc>
                          <a:spcPct val="107000"/>
                        </a:lnSpc>
                        <a:spcAft>
                          <a:spcPts val="800"/>
                        </a:spcAft>
                      </a:pPr>
                      <a:r>
                        <a:rPr lang="en-US" sz="1800" b="1" u="sng">
                          <a:solidFill>
                            <a:srgbClr val="0000FF"/>
                          </a:solidFill>
                          <a:effectLst/>
                          <a:latin typeface="Arial" panose="020B0604020202020204" pitchFamily="34" charset="0"/>
                          <a:ea typeface="Times New Roman" panose="02020603050405020304" pitchFamily="18" charset="0"/>
                          <a:cs typeface="Times New Roman" panose="02020603050405020304" pitchFamily="18" charset="0"/>
                          <a:hlinkClick r:id="rId3"/>
                        </a:rPr>
                        <a:t>SP-230577</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accent6">
                        <a:lumMod val="20000"/>
                        <a:lumOff val="80000"/>
                      </a:schemeClr>
                    </a:solidFill>
                  </a:tcPr>
                </a:tc>
                <a:tc>
                  <a:txBody>
                    <a:bodyPr/>
                    <a:lstStyle/>
                    <a:p>
                      <a:pPr>
                        <a:lnSpc>
                          <a:spcPct val="107000"/>
                        </a:lnSpc>
                        <a:spcAft>
                          <a:spcPts val="800"/>
                        </a:spcAft>
                      </a:pPr>
                      <a:r>
                        <a:rPr lang="en-US" sz="1800">
                          <a:effectLst/>
                          <a:latin typeface="Arial" panose="020B0604020202020204" pitchFamily="34" charset="0"/>
                          <a:ea typeface="Times New Roman" panose="02020603050405020304" pitchFamily="18" charset="0"/>
                          <a:cs typeface="Times New Roman" panose="02020603050405020304" pitchFamily="18" charset="0"/>
                        </a:rPr>
                        <a:t>TR 33.882 'Study on personal IoT networks security aspects'</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accent6">
                        <a:lumMod val="20000"/>
                        <a:lumOff val="80000"/>
                      </a:schemeClr>
                    </a:solidFill>
                  </a:tcPr>
                </a:tc>
                <a:extLst>
                  <a:ext uri="{0D108BD9-81ED-4DB2-BD59-A6C34878D82A}">
                    <a16:rowId xmlns:a16="http://schemas.microsoft.com/office/drawing/2014/main" val="3442521790"/>
                  </a:ext>
                </a:extLst>
              </a:tr>
              <a:tr h="349885">
                <a:tc>
                  <a:txBody>
                    <a:bodyPr/>
                    <a:lstStyle/>
                    <a:p>
                      <a:pPr>
                        <a:lnSpc>
                          <a:spcPct val="107000"/>
                        </a:lnSpc>
                        <a:spcAft>
                          <a:spcPts val="800"/>
                        </a:spcAft>
                      </a:pPr>
                      <a:r>
                        <a:rPr lang="en-US" sz="1800" b="1" u="sng">
                          <a:solidFill>
                            <a:srgbClr val="0000FF"/>
                          </a:solidFill>
                          <a:effectLst/>
                          <a:latin typeface="Arial" panose="020B0604020202020204" pitchFamily="34" charset="0"/>
                          <a:ea typeface="Times New Roman" panose="02020603050405020304" pitchFamily="18" charset="0"/>
                          <a:cs typeface="Times New Roman" panose="02020603050405020304" pitchFamily="18" charset="0"/>
                          <a:hlinkClick r:id="rId4"/>
                        </a:rPr>
                        <a:t>SP-230578</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accent6">
                        <a:lumMod val="20000"/>
                        <a:lumOff val="80000"/>
                      </a:schemeClr>
                    </a:solidFill>
                  </a:tcPr>
                </a:tc>
                <a:tc>
                  <a:txBody>
                    <a:bodyPr/>
                    <a:lstStyle/>
                    <a:p>
                      <a:pPr>
                        <a:lnSpc>
                          <a:spcPct val="107000"/>
                        </a:lnSpc>
                        <a:spcAft>
                          <a:spcPts val="800"/>
                        </a:spcAft>
                      </a:pPr>
                      <a:r>
                        <a:rPr lang="en-US" sz="1800">
                          <a:effectLst/>
                          <a:latin typeface="Arial" panose="020B0604020202020204" pitchFamily="34" charset="0"/>
                          <a:ea typeface="Times New Roman" panose="02020603050405020304" pitchFamily="18" charset="0"/>
                          <a:cs typeface="Times New Roman" panose="02020603050405020304" pitchFamily="18" charset="0"/>
                        </a:rPr>
                        <a:t>TR 33.890 'Study on security support for next generation real time communication services'</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accent6">
                        <a:lumMod val="20000"/>
                        <a:lumOff val="80000"/>
                      </a:schemeClr>
                    </a:solidFill>
                  </a:tcPr>
                </a:tc>
                <a:extLst>
                  <a:ext uri="{0D108BD9-81ED-4DB2-BD59-A6C34878D82A}">
                    <a16:rowId xmlns:a16="http://schemas.microsoft.com/office/drawing/2014/main" val="822150551"/>
                  </a:ext>
                </a:extLst>
              </a:tr>
              <a:tr h="378460">
                <a:tc>
                  <a:txBody>
                    <a:bodyPr/>
                    <a:lstStyle/>
                    <a:p>
                      <a:pPr>
                        <a:lnSpc>
                          <a:spcPct val="107000"/>
                        </a:lnSpc>
                        <a:spcAft>
                          <a:spcPts val="800"/>
                        </a:spcAft>
                      </a:pPr>
                      <a:r>
                        <a:rPr lang="en-US" sz="1800" b="1" u="sng">
                          <a:solidFill>
                            <a:srgbClr val="0000FF"/>
                          </a:solidFill>
                          <a:effectLst/>
                          <a:latin typeface="Arial" panose="020B0604020202020204" pitchFamily="34" charset="0"/>
                          <a:ea typeface="Times New Roman" panose="02020603050405020304" pitchFamily="18" charset="0"/>
                          <a:cs typeface="Times New Roman" panose="02020603050405020304" pitchFamily="18" charset="0"/>
                          <a:hlinkClick r:id="rId5"/>
                        </a:rPr>
                        <a:t>SP-230579</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accent6">
                        <a:lumMod val="20000"/>
                        <a:lumOff val="80000"/>
                      </a:schemeClr>
                    </a:solidFill>
                  </a:tcPr>
                </a:tc>
                <a:tc>
                  <a:txBody>
                    <a:bodyPr/>
                    <a:lstStyle/>
                    <a:p>
                      <a:pPr>
                        <a:lnSpc>
                          <a:spcPct val="107000"/>
                        </a:lnSpc>
                        <a:spcAft>
                          <a:spcPts val="800"/>
                        </a:spcAft>
                      </a:pPr>
                      <a:r>
                        <a:rPr lang="en-US" sz="1800">
                          <a:effectLst/>
                          <a:latin typeface="Arial" panose="020B0604020202020204" pitchFamily="34" charset="0"/>
                          <a:ea typeface="Times New Roman" panose="02020603050405020304" pitchFamily="18" charset="0"/>
                          <a:cs typeface="Times New Roman" panose="02020603050405020304" pitchFamily="18" charset="0"/>
                        </a:rPr>
                        <a:t>TR 33.896 'Study of security aspects on user consent for 3GPP services phase 2'</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accent6">
                        <a:lumMod val="20000"/>
                        <a:lumOff val="80000"/>
                      </a:schemeClr>
                    </a:solidFill>
                  </a:tcPr>
                </a:tc>
                <a:extLst>
                  <a:ext uri="{0D108BD9-81ED-4DB2-BD59-A6C34878D82A}">
                    <a16:rowId xmlns:a16="http://schemas.microsoft.com/office/drawing/2014/main" val="1915815934"/>
                  </a:ext>
                </a:extLst>
              </a:tr>
              <a:tr h="463550">
                <a:tc>
                  <a:txBody>
                    <a:bodyPr/>
                    <a:lstStyle/>
                    <a:p>
                      <a:pPr>
                        <a:lnSpc>
                          <a:spcPct val="107000"/>
                        </a:lnSpc>
                        <a:spcAft>
                          <a:spcPts val="800"/>
                        </a:spcAft>
                      </a:pPr>
                      <a:r>
                        <a:rPr lang="en-US" sz="1800" b="1" u="sng">
                          <a:solidFill>
                            <a:srgbClr val="0000FF"/>
                          </a:solidFill>
                          <a:effectLst/>
                          <a:latin typeface="Arial" panose="020B0604020202020204" pitchFamily="34" charset="0"/>
                          <a:ea typeface="Times New Roman" panose="02020603050405020304" pitchFamily="18" charset="0"/>
                          <a:cs typeface="Times New Roman" panose="02020603050405020304" pitchFamily="18" charset="0"/>
                          <a:hlinkClick r:id="rId6"/>
                        </a:rPr>
                        <a:t>SP-230580</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accent6">
                        <a:lumMod val="20000"/>
                        <a:lumOff val="80000"/>
                      </a:schemeClr>
                    </a:solidFill>
                  </a:tcPr>
                </a:tc>
                <a:tc>
                  <a:txBody>
                    <a:bodyPr/>
                    <a:lstStyle/>
                    <a:p>
                      <a:pPr>
                        <a:lnSpc>
                          <a:spcPct val="107000"/>
                        </a:lnSpc>
                        <a:spcAft>
                          <a:spcPts val="800"/>
                        </a:spcAft>
                      </a:pPr>
                      <a:r>
                        <a:rPr lang="en-US" sz="1800">
                          <a:effectLst/>
                          <a:latin typeface="Arial" panose="020B0604020202020204" pitchFamily="34" charset="0"/>
                          <a:ea typeface="Times New Roman" panose="02020603050405020304" pitchFamily="18" charset="0"/>
                          <a:cs typeface="Times New Roman" panose="02020603050405020304" pitchFamily="18" charset="0"/>
                        </a:rPr>
                        <a:t>TR 33.898 'Study on security and privacy of AI/ML-based services and applications in 5G'</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accent6">
                        <a:lumMod val="20000"/>
                        <a:lumOff val="80000"/>
                      </a:schemeClr>
                    </a:solidFill>
                  </a:tcPr>
                </a:tc>
                <a:extLst>
                  <a:ext uri="{0D108BD9-81ED-4DB2-BD59-A6C34878D82A}">
                    <a16:rowId xmlns:a16="http://schemas.microsoft.com/office/drawing/2014/main" val="819785992"/>
                  </a:ext>
                </a:extLst>
              </a:tr>
              <a:tr h="303530">
                <a:tc>
                  <a:txBody>
                    <a:bodyPr/>
                    <a:lstStyle/>
                    <a:p>
                      <a:pPr>
                        <a:lnSpc>
                          <a:spcPct val="107000"/>
                        </a:lnSpc>
                        <a:spcAft>
                          <a:spcPts val="800"/>
                        </a:spcAft>
                      </a:pPr>
                      <a:r>
                        <a:rPr lang="en-US" sz="1800" b="1" u="sng">
                          <a:solidFill>
                            <a:srgbClr val="0000FF"/>
                          </a:solidFill>
                          <a:effectLst/>
                          <a:latin typeface="Arial" panose="020B0604020202020204" pitchFamily="34" charset="0"/>
                          <a:ea typeface="Times New Roman" panose="02020603050405020304" pitchFamily="18" charset="0"/>
                          <a:cs typeface="Times New Roman" panose="02020603050405020304" pitchFamily="18" charset="0"/>
                          <a:hlinkClick r:id="rId7"/>
                        </a:rPr>
                        <a:t>SP-230581</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accent6">
                        <a:lumMod val="20000"/>
                        <a:lumOff val="80000"/>
                      </a:schemeClr>
                    </a:solidFill>
                  </a:tcPr>
                </a:tc>
                <a:tc>
                  <a:txBody>
                    <a:bodyPr/>
                    <a:lstStyle/>
                    <a:p>
                      <a:pPr>
                        <a:lnSpc>
                          <a:spcPct val="107000"/>
                        </a:lnSpc>
                        <a:spcAft>
                          <a:spcPts val="800"/>
                        </a:spcAft>
                      </a:pPr>
                      <a:r>
                        <a:rPr lang="en-US" sz="1800">
                          <a:effectLst/>
                          <a:latin typeface="Arial" panose="020B0604020202020204" pitchFamily="34" charset="0"/>
                          <a:ea typeface="Times New Roman" panose="02020603050405020304" pitchFamily="18" charset="0"/>
                          <a:cs typeface="Times New Roman" panose="02020603050405020304" pitchFamily="18" charset="0"/>
                        </a:rPr>
                        <a:t>TR 33.883 'Study on security enhancements for 5G multicast-broadcast services phase 2'</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accent6">
                        <a:lumMod val="20000"/>
                        <a:lumOff val="80000"/>
                      </a:schemeClr>
                    </a:solidFill>
                  </a:tcPr>
                </a:tc>
                <a:extLst>
                  <a:ext uri="{0D108BD9-81ED-4DB2-BD59-A6C34878D82A}">
                    <a16:rowId xmlns:a16="http://schemas.microsoft.com/office/drawing/2014/main" val="3492343041"/>
                  </a:ext>
                </a:extLst>
              </a:tr>
              <a:tr h="571500">
                <a:tc>
                  <a:txBody>
                    <a:bodyPr/>
                    <a:lstStyle/>
                    <a:p>
                      <a:pPr>
                        <a:lnSpc>
                          <a:spcPct val="107000"/>
                        </a:lnSpc>
                        <a:spcAft>
                          <a:spcPts val="800"/>
                        </a:spcAft>
                      </a:pPr>
                      <a:r>
                        <a:rPr lang="en-US" sz="1800" b="1" u="sng">
                          <a:solidFill>
                            <a:srgbClr val="0000FF"/>
                          </a:solidFill>
                          <a:effectLst/>
                          <a:latin typeface="Arial" panose="020B0604020202020204" pitchFamily="34" charset="0"/>
                          <a:ea typeface="Times New Roman" panose="02020603050405020304" pitchFamily="18" charset="0"/>
                          <a:cs typeface="Times New Roman" panose="02020603050405020304" pitchFamily="18" charset="0"/>
                          <a:hlinkClick r:id="rId8"/>
                        </a:rPr>
                        <a:t>SP-230582</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accent6">
                        <a:lumMod val="20000"/>
                        <a:lumOff val="80000"/>
                      </a:schemeClr>
                    </a:solidFill>
                  </a:tcPr>
                </a:tc>
                <a:tc>
                  <a:txBody>
                    <a:bodyPr/>
                    <a:lstStyle/>
                    <a:p>
                      <a:pPr>
                        <a:lnSpc>
                          <a:spcPct val="107000"/>
                        </a:lnSpc>
                        <a:spcAft>
                          <a:spcPts val="800"/>
                        </a:spcAft>
                      </a:pPr>
                      <a:r>
                        <a:rPr lang="en-US" sz="1800" dirty="0">
                          <a:effectLst/>
                          <a:latin typeface="Arial" panose="020B0604020202020204" pitchFamily="34" charset="0"/>
                          <a:ea typeface="Times New Roman" panose="02020603050405020304" pitchFamily="18" charset="0"/>
                          <a:cs typeface="Times New Roman" panose="02020603050405020304" pitchFamily="18" charset="0"/>
                        </a:rPr>
                        <a:t>TR 33.877 'Study on the security aspects of Artificial Intelligence (AI)/Machine Learning (ML) for the NG-RAN'</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solidFill>
                      <a:schemeClr val="accent6">
                        <a:lumMod val="20000"/>
                        <a:lumOff val="80000"/>
                      </a:schemeClr>
                    </a:solidFill>
                  </a:tcPr>
                </a:tc>
                <a:extLst>
                  <a:ext uri="{0D108BD9-81ED-4DB2-BD59-A6C34878D82A}">
                    <a16:rowId xmlns:a16="http://schemas.microsoft.com/office/drawing/2014/main" val="1093671661"/>
                  </a:ext>
                </a:extLst>
              </a:tr>
            </a:tbl>
          </a:graphicData>
        </a:graphic>
      </p:graphicFrame>
    </p:spTree>
    <p:extLst>
      <p:ext uri="{BB962C8B-B14F-4D97-AF65-F5344CB8AC3E}">
        <p14:creationId xmlns:p14="http://schemas.microsoft.com/office/powerpoint/2010/main" val="380908433"/>
      </p:ext>
    </p:extLst>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E2BF6A65-37BB-4D86-AC0F-70C5F3DDC3C0}"/>
              </a:ext>
            </a:extLst>
          </p:cNvPr>
          <p:cNvSpPr>
            <a:spLocks noGrp="1"/>
          </p:cNvSpPr>
          <p:nvPr>
            <p:ph type="title"/>
          </p:nvPr>
        </p:nvSpPr>
        <p:spPr/>
        <p:txBody>
          <a:bodyPr/>
          <a:lstStyle/>
          <a:p>
            <a:r>
              <a:rPr lang="sv-SE" dirty="0"/>
              <a:t>Rel-19 Workshop</a:t>
            </a:r>
          </a:p>
        </p:txBody>
      </p:sp>
      <p:sp>
        <p:nvSpPr>
          <p:cNvPr id="2" name="Content Placeholder 1">
            <a:extLst>
              <a:ext uri="{FF2B5EF4-FFF2-40B4-BE49-F238E27FC236}">
                <a16:creationId xmlns:a16="http://schemas.microsoft.com/office/drawing/2014/main" id="{2685924F-3487-42AF-8272-688DE60B161B}"/>
              </a:ext>
            </a:extLst>
          </p:cNvPr>
          <p:cNvSpPr>
            <a:spLocks noGrp="1"/>
          </p:cNvSpPr>
          <p:nvPr>
            <p:ph idx="1"/>
          </p:nvPr>
        </p:nvSpPr>
        <p:spPr>
          <a:xfrm>
            <a:off x="838199" y="1445741"/>
            <a:ext cx="10515600" cy="4744994"/>
          </a:xfrm>
        </p:spPr>
        <p:txBody>
          <a:bodyPr/>
          <a:lstStyle/>
          <a:p>
            <a:pPr marL="0" marR="0" indent="0">
              <a:spcBef>
                <a:spcPts val="0"/>
              </a:spcBef>
              <a:spcAft>
                <a:spcPts val="0"/>
              </a:spcAft>
              <a:buNone/>
            </a:pPr>
            <a:endParaRPr lang="en-US" sz="1800" dirty="0">
              <a:effectLst/>
              <a:latin typeface="Calibri" panose="020F0502020204030204" pitchFamily="34" charset="0"/>
              <a:ea typeface="Calibri" panose="020F0502020204030204" pitchFamily="34" charset="0"/>
            </a:endParaRPr>
          </a:p>
          <a:p>
            <a:r>
              <a:rPr lang="en-US" sz="2000" u="sng" dirty="0">
                <a:solidFill>
                  <a:srgbClr val="0000FF"/>
                </a:solidFill>
                <a:effectLst/>
                <a:ea typeface="Calibri" panose="020F0502020204030204" pitchFamily="34" charset="0"/>
                <a:hlinkClick r:id="rId2"/>
              </a:rPr>
              <a:t>Https://www.3gpp.org/ftp/tsg_sa/TSG_SA/Workshops/2023-06-13_Rel-19_WorkShop/Docs</a:t>
            </a:r>
            <a:endParaRPr lang="en-US" sz="2000" u="sng" dirty="0">
              <a:solidFill>
                <a:srgbClr val="0000FF"/>
              </a:solidFill>
              <a:effectLst/>
              <a:ea typeface="Calibri" panose="020F0502020204030204" pitchFamily="34" charset="0"/>
            </a:endParaRPr>
          </a:p>
          <a:p>
            <a:r>
              <a:rPr lang="en-US" sz="2000" b="1" dirty="0">
                <a:solidFill>
                  <a:srgbClr val="0070C0"/>
                </a:solidFill>
              </a:rPr>
              <a:t> </a:t>
            </a:r>
            <a:r>
              <a:rPr lang="en-US" sz="2000" dirty="0"/>
              <a:t>Over 80 contributions were submitted to the workshop</a:t>
            </a:r>
            <a:r>
              <a:rPr lang="en-US" sz="2000" dirty="0">
                <a:solidFill>
                  <a:srgbClr val="0070C0"/>
                </a:solidFill>
              </a:rPr>
              <a:t>. </a:t>
            </a:r>
          </a:p>
          <a:p>
            <a:r>
              <a:rPr lang="en-US" sz="2000" dirty="0">
                <a:solidFill>
                  <a:srgbClr val="0070C0"/>
                </a:solidFill>
              </a:rPr>
              <a:t> </a:t>
            </a:r>
            <a:r>
              <a:rPr lang="en-GB" sz="2000" dirty="0">
                <a:solidFill>
                  <a:srgbClr val="001135"/>
                </a:solidFill>
                <a:effectLst/>
                <a:ea typeface="Calibri" panose="020F0502020204030204" pitchFamily="34" charset="0"/>
              </a:rPr>
              <a:t>SA2 will go through moderated discussions over summer for 17 identified “core” items, in order to define detailed study objectives (see </a:t>
            </a:r>
            <a:r>
              <a:rPr lang="en-GB" sz="2000" u="sng" dirty="0">
                <a:solidFill>
                  <a:srgbClr val="0000FF"/>
                </a:solidFill>
                <a:effectLst/>
                <a:ea typeface="Calibri" panose="020F0502020204030204" pitchFamily="34" charset="0"/>
                <a:hlinkClick r:id="rId3"/>
              </a:rPr>
              <a:t>SP-230765</a:t>
            </a:r>
            <a:r>
              <a:rPr lang="en-GB" sz="2000" dirty="0">
                <a:solidFill>
                  <a:srgbClr val="001135"/>
                </a:solidFill>
                <a:effectLst/>
                <a:ea typeface="Calibri" panose="020F0502020204030204" pitchFamily="34" charset="0"/>
              </a:rPr>
              <a:t>, </a:t>
            </a:r>
            <a:r>
              <a:rPr lang="en-GB" sz="2000" u="sng" dirty="0">
                <a:solidFill>
                  <a:srgbClr val="0000FF"/>
                </a:solidFill>
                <a:effectLst/>
                <a:ea typeface="Calibri" panose="020F0502020204030204" pitchFamily="34" charset="0"/>
                <a:hlinkClick r:id="rId4"/>
              </a:rPr>
              <a:t>SP-230759</a:t>
            </a:r>
            <a:r>
              <a:rPr lang="en-GB" sz="2000" dirty="0">
                <a:solidFill>
                  <a:srgbClr val="001135"/>
                </a:solidFill>
                <a:effectLst/>
                <a:ea typeface="Calibri" panose="020F0502020204030204" pitchFamily="34" charset="0"/>
              </a:rPr>
              <a:t>). </a:t>
            </a:r>
          </a:p>
          <a:p>
            <a:pPr marL="342900" marR="0" lvl="0" indent="-342900">
              <a:lnSpc>
                <a:spcPct val="115000"/>
              </a:lnSpc>
              <a:spcBef>
                <a:spcPts val="0"/>
              </a:spcBef>
              <a:spcAft>
                <a:spcPts val="0"/>
              </a:spcAft>
              <a:buSzPts val="1200"/>
              <a:buFont typeface="Symbol" panose="05050102010706020507" pitchFamily="18" charset="2"/>
              <a:buChar char=""/>
            </a:pPr>
            <a:r>
              <a:rPr lang="en-GB" sz="2000" dirty="0">
                <a:solidFill>
                  <a:srgbClr val="001135"/>
                </a:solidFill>
                <a:effectLst/>
                <a:ea typeface="Calibri" panose="020F0502020204030204" pitchFamily="34" charset="0"/>
              </a:rPr>
              <a:t>SA6 will start working on some Rel-19 items in Q3 2023 already, after approval of 2 studies and 4 work items. </a:t>
            </a:r>
          </a:p>
          <a:p>
            <a:pPr marL="342900" marR="0" lvl="0" indent="-342900">
              <a:lnSpc>
                <a:spcPct val="115000"/>
              </a:lnSpc>
              <a:spcBef>
                <a:spcPts val="0"/>
              </a:spcBef>
              <a:spcAft>
                <a:spcPts val="0"/>
              </a:spcAft>
              <a:buSzPts val="1200"/>
              <a:buFont typeface="Symbol" panose="05050102010706020507" pitchFamily="18" charset="2"/>
              <a:buChar char=""/>
            </a:pPr>
            <a:r>
              <a:rPr lang="en-GB" sz="2000" dirty="0">
                <a:solidFill>
                  <a:srgbClr val="001135"/>
                </a:solidFill>
                <a:effectLst/>
                <a:ea typeface="Calibri" panose="020F0502020204030204" pitchFamily="34" charset="0"/>
              </a:rPr>
              <a:t>SA3, SA4 and SA5 will further define Rel-19 contents in 2H 2023.</a:t>
            </a:r>
            <a:endParaRPr lang="en-US" sz="2000" dirty="0">
              <a:effectLst/>
              <a:ea typeface="Calibri" panose="020F0502020204030204" pitchFamily="34" charset="0"/>
            </a:endParaRPr>
          </a:p>
          <a:p>
            <a:endParaRPr lang="sv-SE" sz="2400" dirty="0">
              <a:solidFill>
                <a:srgbClr val="0070C0"/>
              </a:solidFill>
            </a:endParaRPr>
          </a:p>
        </p:txBody>
      </p:sp>
    </p:spTree>
    <p:extLst>
      <p:ext uri="{BB962C8B-B14F-4D97-AF65-F5344CB8AC3E}">
        <p14:creationId xmlns:p14="http://schemas.microsoft.com/office/powerpoint/2010/main" val="1265139794"/>
      </p:ext>
    </p:extLst>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1103</Words>
  <Application>Microsoft Office PowerPoint</Application>
  <PresentationFormat>Widescreen</PresentationFormat>
  <Paragraphs>140</Paragraphs>
  <Slides>12</Slides>
  <Notes>1</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12</vt:i4>
      </vt:variant>
    </vt:vector>
  </HeadingPairs>
  <TitlesOfParts>
    <vt:vector size="18" baseType="lpstr">
      <vt:lpstr>Arial</vt:lpstr>
      <vt:lpstr>Calibri</vt:lpstr>
      <vt:lpstr>Calibri Light</vt:lpstr>
      <vt:lpstr>Symbol</vt:lpstr>
      <vt:lpstr>Times New Roman</vt:lpstr>
      <vt:lpstr>Office Theme</vt:lpstr>
      <vt:lpstr>Report from SA#100 on SA3 topics</vt:lpstr>
      <vt:lpstr>Outline</vt:lpstr>
      <vt:lpstr>General information</vt:lpstr>
      <vt:lpstr>Outcome of SA3 submissions</vt:lpstr>
      <vt:lpstr>Approved SA3 WIDs</vt:lpstr>
      <vt:lpstr>Approved SA3 TSs</vt:lpstr>
      <vt:lpstr>Approved SA3 TRs</vt:lpstr>
      <vt:lpstr>Approved SA3 TRs</vt:lpstr>
      <vt:lpstr>Rel-19 Workshop</vt:lpstr>
      <vt:lpstr>Rel-19 </vt:lpstr>
      <vt:lpstr>Guidance on GSMA LS on RH/RVAS</vt:lpstr>
      <vt:lpstr>Thank You!</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2019-12-13T09:14:46Z</dcterms:created>
  <dcterms:modified xsi:type="dcterms:W3CDTF">2023-07-20T19:23:48Z</dcterms:modified>
</cp:coreProperties>
</file>